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70" r:id="rId4"/>
    <p:sldId id="259" r:id="rId5"/>
    <p:sldId id="271" r:id="rId6"/>
    <p:sldId id="272" r:id="rId7"/>
    <p:sldId id="273" r:id="rId8"/>
    <p:sldId id="274" r:id="rId9"/>
    <p:sldId id="275" r:id="rId10"/>
    <p:sldId id="264" r:id="rId11"/>
    <p:sldId id="265" r:id="rId12"/>
    <p:sldId id="276" r:id="rId13"/>
    <p:sldId id="277" r:id="rId14"/>
    <p:sldId id="278" r:id="rId15"/>
    <p:sldId id="282" r:id="rId16"/>
    <p:sldId id="283" r:id="rId17"/>
    <p:sldId id="284" r:id="rId18"/>
    <p:sldId id="279" r:id="rId19"/>
    <p:sldId id="280"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95FD8A-1FA9-4AEF-82B2-4164A3D6515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5B666A05-BD0B-4C63-8DB4-6FF6691EF3E2}">
      <dgm:prSet phldrT="[Текст]"/>
      <dgm:spPr/>
      <dgm:t>
        <a:bodyPr/>
        <a:lstStyle/>
        <a:p>
          <a:r>
            <a:rPr lang="kk-KZ" dirty="0">
              <a:solidFill>
                <a:schemeClr val="tx1"/>
              </a:solidFill>
              <a:latin typeface="Times New Roman" panose="02020603050405020304" pitchFamily="18" charset="0"/>
              <a:cs typeface="Times New Roman" panose="02020603050405020304" pitchFamily="18" charset="0"/>
            </a:rPr>
            <a:t>Нарық құрылымы</a:t>
          </a:r>
          <a:endParaRPr lang="ru-RU" dirty="0">
            <a:solidFill>
              <a:schemeClr val="tx1"/>
            </a:solidFill>
            <a:latin typeface="Times New Roman" panose="02020603050405020304" pitchFamily="18" charset="0"/>
            <a:cs typeface="Times New Roman" panose="02020603050405020304" pitchFamily="18" charset="0"/>
          </a:endParaRPr>
        </a:p>
      </dgm:t>
    </dgm:pt>
    <dgm:pt modelId="{2E44F6F6-A2BA-42D3-8337-06DD5A12403E}" type="parTrans" cxnId="{16BEBDF7-889F-47F9-B61F-B6282CD605C6}">
      <dgm:prSet/>
      <dgm:spPr/>
      <dgm:t>
        <a:bodyPr/>
        <a:lstStyle/>
        <a:p>
          <a:endParaRPr lang="ru-RU"/>
        </a:p>
      </dgm:t>
    </dgm:pt>
    <dgm:pt modelId="{866F6359-DD28-4811-89ED-DD8582B25A39}" type="sibTrans" cxnId="{16BEBDF7-889F-47F9-B61F-B6282CD605C6}">
      <dgm:prSet/>
      <dgm:spPr/>
      <dgm:t>
        <a:bodyPr/>
        <a:lstStyle/>
        <a:p>
          <a:endParaRPr lang="ru-RU"/>
        </a:p>
      </dgm:t>
    </dgm:pt>
    <dgm:pt modelId="{4617A4A7-B5B9-4881-A4B7-11821A39EA3C}" type="asst">
      <dgm:prSet phldrT="[Текст]"/>
      <dgm:spPr/>
      <dgm:t>
        <a:bodyPr/>
        <a:lstStyle/>
        <a:p>
          <a:r>
            <a:rPr lang="kk-KZ" dirty="0">
              <a:solidFill>
                <a:schemeClr val="tx1"/>
              </a:solidFill>
              <a:latin typeface="Times New Roman" panose="02020603050405020304" pitchFamily="18" charset="0"/>
              <a:cs typeface="Times New Roman" panose="02020603050405020304" pitchFamily="18" charset="0"/>
            </a:rPr>
            <a:t>Жетілген бәсеке</a:t>
          </a:r>
          <a:endParaRPr lang="ru-RU" dirty="0">
            <a:solidFill>
              <a:schemeClr val="tx1"/>
            </a:solidFill>
            <a:latin typeface="Times New Roman" panose="02020603050405020304" pitchFamily="18" charset="0"/>
            <a:cs typeface="Times New Roman" panose="02020603050405020304" pitchFamily="18" charset="0"/>
          </a:endParaRPr>
        </a:p>
      </dgm:t>
    </dgm:pt>
    <dgm:pt modelId="{C34F7065-92FF-4875-B5B1-A6B1F346D122}" type="parTrans" cxnId="{7E1610DD-CC48-4674-B927-1B5ABA7BF93C}">
      <dgm:prSet/>
      <dgm:spPr/>
      <dgm:t>
        <a:bodyPr/>
        <a:lstStyle/>
        <a:p>
          <a:endParaRPr lang="ru-RU"/>
        </a:p>
      </dgm:t>
    </dgm:pt>
    <dgm:pt modelId="{A4B352C1-DCF7-44DC-B1FC-EAA6C914BFA4}" type="sibTrans" cxnId="{7E1610DD-CC48-4674-B927-1B5ABA7BF93C}">
      <dgm:prSet/>
      <dgm:spPr/>
      <dgm:t>
        <a:bodyPr/>
        <a:lstStyle/>
        <a:p>
          <a:endParaRPr lang="ru-RU"/>
        </a:p>
      </dgm:t>
    </dgm:pt>
    <dgm:pt modelId="{14059DDE-8738-4671-991D-3419A644FD1D}">
      <dgm:prSet phldrT="[Текст]"/>
      <dgm:spPr/>
      <dgm:t>
        <a:bodyPr/>
        <a:lstStyle/>
        <a:p>
          <a:r>
            <a:rPr lang="kk-KZ" dirty="0">
              <a:solidFill>
                <a:schemeClr val="tx1"/>
              </a:solidFill>
              <a:latin typeface="Times New Roman" panose="02020603050405020304" pitchFamily="18" charset="0"/>
              <a:cs typeface="Times New Roman" panose="02020603050405020304" pitchFamily="18" charset="0"/>
            </a:rPr>
            <a:t>Абсолютті монополия</a:t>
          </a:r>
          <a:endParaRPr lang="ru-RU" dirty="0">
            <a:solidFill>
              <a:schemeClr val="tx1"/>
            </a:solidFill>
            <a:latin typeface="Times New Roman" panose="02020603050405020304" pitchFamily="18" charset="0"/>
            <a:cs typeface="Times New Roman" panose="02020603050405020304" pitchFamily="18" charset="0"/>
          </a:endParaRPr>
        </a:p>
      </dgm:t>
    </dgm:pt>
    <dgm:pt modelId="{219BC531-1F1C-4CD8-BB0B-AC69AC0C2B5C}" type="parTrans" cxnId="{FFE799B0-45E5-40B8-A9FD-015BD5D7F20C}">
      <dgm:prSet/>
      <dgm:spPr/>
      <dgm:t>
        <a:bodyPr/>
        <a:lstStyle/>
        <a:p>
          <a:endParaRPr lang="ru-RU"/>
        </a:p>
      </dgm:t>
    </dgm:pt>
    <dgm:pt modelId="{5A2A3271-9E09-4468-B2A1-0587F9662D62}" type="sibTrans" cxnId="{FFE799B0-45E5-40B8-A9FD-015BD5D7F20C}">
      <dgm:prSet/>
      <dgm:spPr/>
      <dgm:t>
        <a:bodyPr/>
        <a:lstStyle/>
        <a:p>
          <a:endParaRPr lang="ru-RU"/>
        </a:p>
      </dgm:t>
    </dgm:pt>
    <dgm:pt modelId="{3496600D-1B7C-4426-B501-BA790C5D2FB7}">
      <dgm:prSet phldrT="[Текст]"/>
      <dgm:spPr/>
      <dgm:t>
        <a:bodyPr/>
        <a:lstStyle/>
        <a:p>
          <a:r>
            <a:rPr lang="kk-KZ" dirty="0">
              <a:solidFill>
                <a:schemeClr val="tx1"/>
              </a:solidFill>
              <a:latin typeface="Times New Roman" panose="02020603050405020304" pitchFamily="18" charset="0"/>
              <a:cs typeface="Times New Roman" panose="02020603050405020304" pitchFamily="18" charset="0"/>
            </a:rPr>
            <a:t>Монополистік бәсеке</a:t>
          </a:r>
          <a:endParaRPr lang="ru-RU" dirty="0">
            <a:solidFill>
              <a:schemeClr val="tx1"/>
            </a:solidFill>
            <a:latin typeface="Times New Roman" panose="02020603050405020304" pitchFamily="18" charset="0"/>
            <a:cs typeface="Times New Roman" panose="02020603050405020304" pitchFamily="18" charset="0"/>
          </a:endParaRPr>
        </a:p>
      </dgm:t>
    </dgm:pt>
    <dgm:pt modelId="{61197C6F-927C-4618-8569-6387CEED48B7}" type="parTrans" cxnId="{CBA3A375-E5E0-49E8-B61A-6CD9FBEB300E}">
      <dgm:prSet/>
      <dgm:spPr/>
      <dgm:t>
        <a:bodyPr/>
        <a:lstStyle/>
        <a:p>
          <a:endParaRPr lang="ru-RU"/>
        </a:p>
      </dgm:t>
    </dgm:pt>
    <dgm:pt modelId="{2B779860-434E-4295-95C3-3AB6FE27CF24}" type="sibTrans" cxnId="{CBA3A375-E5E0-49E8-B61A-6CD9FBEB300E}">
      <dgm:prSet/>
      <dgm:spPr/>
      <dgm:t>
        <a:bodyPr/>
        <a:lstStyle/>
        <a:p>
          <a:endParaRPr lang="ru-RU"/>
        </a:p>
      </dgm:t>
    </dgm:pt>
    <dgm:pt modelId="{07B31E2C-8B4F-4CDB-BD03-F214652C4454}">
      <dgm:prSet phldrT="[Текст]"/>
      <dgm:spPr/>
      <dgm:t>
        <a:bodyPr/>
        <a:lstStyle/>
        <a:p>
          <a:r>
            <a:rPr lang="kk-KZ" dirty="0">
              <a:solidFill>
                <a:schemeClr val="tx1"/>
              </a:solidFill>
              <a:latin typeface="Times New Roman" panose="02020603050405020304" pitchFamily="18" charset="0"/>
              <a:cs typeface="Times New Roman" panose="02020603050405020304" pitchFamily="18" charset="0"/>
            </a:rPr>
            <a:t>Олигополия</a:t>
          </a:r>
          <a:endParaRPr lang="ru-RU" dirty="0">
            <a:solidFill>
              <a:schemeClr val="tx1"/>
            </a:solidFill>
            <a:latin typeface="Times New Roman" panose="02020603050405020304" pitchFamily="18" charset="0"/>
            <a:cs typeface="Times New Roman" panose="02020603050405020304" pitchFamily="18" charset="0"/>
          </a:endParaRPr>
        </a:p>
      </dgm:t>
    </dgm:pt>
    <dgm:pt modelId="{643E2EF1-0692-44C8-8C4B-35FFAB444206}" type="parTrans" cxnId="{75E64E73-EDBB-48EE-9527-EF5FB6A87901}">
      <dgm:prSet/>
      <dgm:spPr/>
      <dgm:t>
        <a:bodyPr/>
        <a:lstStyle/>
        <a:p>
          <a:endParaRPr lang="ru-RU"/>
        </a:p>
      </dgm:t>
    </dgm:pt>
    <dgm:pt modelId="{296182D6-C604-498F-A83C-13412EAB4564}" type="sibTrans" cxnId="{75E64E73-EDBB-48EE-9527-EF5FB6A87901}">
      <dgm:prSet/>
      <dgm:spPr/>
      <dgm:t>
        <a:bodyPr/>
        <a:lstStyle/>
        <a:p>
          <a:endParaRPr lang="ru-RU"/>
        </a:p>
      </dgm:t>
    </dgm:pt>
    <dgm:pt modelId="{8729521B-EDBB-48D5-A0C6-299856103B0B}" type="pres">
      <dgm:prSet presAssocID="{2895FD8A-1FA9-4AEF-82B2-4164A3D65154}" presName="hierChild1" presStyleCnt="0">
        <dgm:presLayoutVars>
          <dgm:orgChart val="1"/>
          <dgm:chPref val="1"/>
          <dgm:dir/>
          <dgm:animOne val="branch"/>
          <dgm:animLvl val="lvl"/>
          <dgm:resizeHandles/>
        </dgm:presLayoutVars>
      </dgm:prSet>
      <dgm:spPr/>
    </dgm:pt>
    <dgm:pt modelId="{9EF687A3-A980-4B55-B1BB-23E15496ABB7}" type="pres">
      <dgm:prSet presAssocID="{5B666A05-BD0B-4C63-8DB4-6FF6691EF3E2}" presName="hierRoot1" presStyleCnt="0">
        <dgm:presLayoutVars>
          <dgm:hierBranch val="init"/>
        </dgm:presLayoutVars>
      </dgm:prSet>
      <dgm:spPr/>
    </dgm:pt>
    <dgm:pt modelId="{77747D38-2D70-445B-B329-47EDB392436F}" type="pres">
      <dgm:prSet presAssocID="{5B666A05-BD0B-4C63-8DB4-6FF6691EF3E2}" presName="rootComposite1" presStyleCnt="0"/>
      <dgm:spPr/>
    </dgm:pt>
    <dgm:pt modelId="{3EEFAD9C-29C3-42F7-96CB-2C006379970D}" type="pres">
      <dgm:prSet presAssocID="{5B666A05-BD0B-4C63-8DB4-6FF6691EF3E2}" presName="rootText1" presStyleLbl="node0" presStyleIdx="0" presStyleCnt="1">
        <dgm:presLayoutVars>
          <dgm:chPref val="3"/>
        </dgm:presLayoutVars>
      </dgm:prSet>
      <dgm:spPr/>
    </dgm:pt>
    <dgm:pt modelId="{BE4B0149-47DF-4553-9E01-42D0D8DBE0E9}" type="pres">
      <dgm:prSet presAssocID="{5B666A05-BD0B-4C63-8DB4-6FF6691EF3E2}" presName="rootConnector1" presStyleLbl="node1" presStyleIdx="0" presStyleCnt="0"/>
      <dgm:spPr/>
    </dgm:pt>
    <dgm:pt modelId="{B06F1A76-7C21-4DB0-97A8-F2BC73D4AA19}" type="pres">
      <dgm:prSet presAssocID="{5B666A05-BD0B-4C63-8DB4-6FF6691EF3E2}" presName="hierChild2" presStyleCnt="0"/>
      <dgm:spPr/>
    </dgm:pt>
    <dgm:pt modelId="{7F4573A0-A6CC-4D3D-9145-181C34C1A5E5}" type="pres">
      <dgm:prSet presAssocID="{219BC531-1F1C-4CD8-BB0B-AC69AC0C2B5C}" presName="Name37" presStyleLbl="parChTrans1D2" presStyleIdx="0" presStyleCnt="4"/>
      <dgm:spPr/>
    </dgm:pt>
    <dgm:pt modelId="{2B980505-BE8D-4559-9A7F-A7C9A5315A85}" type="pres">
      <dgm:prSet presAssocID="{14059DDE-8738-4671-991D-3419A644FD1D}" presName="hierRoot2" presStyleCnt="0">
        <dgm:presLayoutVars>
          <dgm:hierBranch val="init"/>
        </dgm:presLayoutVars>
      </dgm:prSet>
      <dgm:spPr/>
    </dgm:pt>
    <dgm:pt modelId="{2F1EC298-570F-4FBD-B053-680BCEB4CF82}" type="pres">
      <dgm:prSet presAssocID="{14059DDE-8738-4671-991D-3419A644FD1D}" presName="rootComposite" presStyleCnt="0"/>
      <dgm:spPr/>
    </dgm:pt>
    <dgm:pt modelId="{D7D92B90-84FF-4677-B600-72A937DB5A97}" type="pres">
      <dgm:prSet presAssocID="{14059DDE-8738-4671-991D-3419A644FD1D}" presName="rootText" presStyleLbl="node2" presStyleIdx="0" presStyleCnt="3">
        <dgm:presLayoutVars>
          <dgm:chPref val="3"/>
        </dgm:presLayoutVars>
      </dgm:prSet>
      <dgm:spPr/>
    </dgm:pt>
    <dgm:pt modelId="{FF60E4BA-BAE8-4767-91AD-4FAD764C84CA}" type="pres">
      <dgm:prSet presAssocID="{14059DDE-8738-4671-991D-3419A644FD1D}" presName="rootConnector" presStyleLbl="node2" presStyleIdx="0" presStyleCnt="3"/>
      <dgm:spPr/>
    </dgm:pt>
    <dgm:pt modelId="{50236870-E472-442A-8B04-45A604928E03}" type="pres">
      <dgm:prSet presAssocID="{14059DDE-8738-4671-991D-3419A644FD1D}" presName="hierChild4" presStyleCnt="0"/>
      <dgm:spPr/>
    </dgm:pt>
    <dgm:pt modelId="{A124F111-7178-451C-8B00-941E37773D7F}" type="pres">
      <dgm:prSet presAssocID="{14059DDE-8738-4671-991D-3419A644FD1D}" presName="hierChild5" presStyleCnt="0"/>
      <dgm:spPr/>
    </dgm:pt>
    <dgm:pt modelId="{AA9A72D7-7454-44E1-B2F3-503E3E4581A8}" type="pres">
      <dgm:prSet presAssocID="{61197C6F-927C-4618-8569-6387CEED48B7}" presName="Name37" presStyleLbl="parChTrans1D2" presStyleIdx="1" presStyleCnt="4"/>
      <dgm:spPr/>
    </dgm:pt>
    <dgm:pt modelId="{D8B0E495-9017-43C8-9096-F8E546772917}" type="pres">
      <dgm:prSet presAssocID="{3496600D-1B7C-4426-B501-BA790C5D2FB7}" presName="hierRoot2" presStyleCnt="0">
        <dgm:presLayoutVars>
          <dgm:hierBranch val="init"/>
        </dgm:presLayoutVars>
      </dgm:prSet>
      <dgm:spPr/>
    </dgm:pt>
    <dgm:pt modelId="{A9212AE8-2BE7-40FD-8A2D-FC7C14CCF76C}" type="pres">
      <dgm:prSet presAssocID="{3496600D-1B7C-4426-B501-BA790C5D2FB7}" presName="rootComposite" presStyleCnt="0"/>
      <dgm:spPr/>
    </dgm:pt>
    <dgm:pt modelId="{E3594A5B-21BC-422C-937B-32AC63E8250D}" type="pres">
      <dgm:prSet presAssocID="{3496600D-1B7C-4426-B501-BA790C5D2FB7}" presName="rootText" presStyleLbl="node2" presStyleIdx="1" presStyleCnt="3">
        <dgm:presLayoutVars>
          <dgm:chPref val="3"/>
        </dgm:presLayoutVars>
      </dgm:prSet>
      <dgm:spPr/>
    </dgm:pt>
    <dgm:pt modelId="{AE21B14D-AD6E-4984-B79C-21AB0268B0F6}" type="pres">
      <dgm:prSet presAssocID="{3496600D-1B7C-4426-B501-BA790C5D2FB7}" presName="rootConnector" presStyleLbl="node2" presStyleIdx="1" presStyleCnt="3"/>
      <dgm:spPr/>
    </dgm:pt>
    <dgm:pt modelId="{9F8EC5BB-906B-44B0-82C8-750A9F46A98C}" type="pres">
      <dgm:prSet presAssocID="{3496600D-1B7C-4426-B501-BA790C5D2FB7}" presName="hierChild4" presStyleCnt="0"/>
      <dgm:spPr/>
    </dgm:pt>
    <dgm:pt modelId="{5A17C308-33A2-40B4-BEC7-33861763EDD5}" type="pres">
      <dgm:prSet presAssocID="{3496600D-1B7C-4426-B501-BA790C5D2FB7}" presName="hierChild5" presStyleCnt="0"/>
      <dgm:spPr/>
    </dgm:pt>
    <dgm:pt modelId="{0A83F289-00B7-478E-8069-91E63F139EAE}" type="pres">
      <dgm:prSet presAssocID="{643E2EF1-0692-44C8-8C4B-35FFAB444206}" presName="Name37" presStyleLbl="parChTrans1D2" presStyleIdx="2" presStyleCnt="4"/>
      <dgm:spPr/>
    </dgm:pt>
    <dgm:pt modelId="{9C413AC9-0132-43C3-9C52-2652F3B23CD5}" type="pres">
      <dgm:prSet presAssocID="{07B31E2C-8B4F-4CDB-BD03-F214652C4454}" presName="hierRoot2" presStyleCnt="0">
        <dgm:presLayoutVars>
          <dgm:hierBranch val="init"/>
        </dgm:presLayoutVars>
      </dgm:prSet>
      <dgm:spPr/>
    </dgm:pt>
    <dgm:pt modelId="{155AD44B-55EB-480B-8960-8B88FF2ADCC6}" type="pres">
      <dgm:prSet presAssocID="{07B31E2C-8B4F-4CDB-BD03-F214652C4454}" presName="rootComposite" presStyleCnt="0"/>
      <dgm:spPr/>
    </dgm:pt>
    <dgm:pt modelId="{280BE213-5F43-4D53-ADD9-D7775EC8B869}" type="pres">
      <dgm:prSet presAssocID="{07B31E2C-8B4F-4CDB-BD03-F214652C4454}" presName="rootText" presStyleLbl="node2" presStyleIdx="2" presStyleCnt="3">
        <dgm:presLayoutVars>
          <dgm:chPref val="3"/>
        </dgm:presLayoutVars>
      </dgm:prSet>
      <dgm:spPr/>
    </dgm:pt>
    <dgm:pt modelId="{6FC3F8BD-90F4-4AB3-8196-884830E6278D}" type="pres">
      <dgm:prSet presAssocID="{07B31E2C-8B4F-4CDB-BD03-F214652C4454}" presName="rootConnector" presStyleLbl="node2" presStyleIdx="2" presStyleCnt="3"/>
      <dgm:spPr/>
    </dgm:pt>
    <dgm:pt modelId="{F2760B2C-1FE8-4BFA-B09F-084861F68C32}" type="pres">
      <dgm:prSet presAssocID="{07B31E2C-8B4F-4CDB-BD03-F214652C4454}" presName="hierChild4" presStyleCnt="0"/>
      <dgm:spPr/>
    </dgm:pt>
    <dgm:pt modelId="{ECF02ABE-3F3D-4919-A018-0E72F96F003A}" type="pres">
      <dgm:prSet presAssocID="{07B31E2C-8B4F-4CDB-BD03-F214652C4454}" presName="hierChild5" presStyleCnt="0"/>
      <dgm:spPr/>
    </dgm:pt>
    <dgm:pt modelId="{53A09262-B42B-48EA-B0E2-E1E3229D5196}" type="pres">
      <dgm:prSet presAssocID="{5B666A05-BD0B-4C63-8DB4-6FF6691EF3E2}" presName="hierChild3" presStyleCnt="0"/>
      <dgm:spPr/>
    </dgm:pt>
    <dgm:pt modelId="{D0EFA9CA-EE96-4B3E-BFF6-05765DD02823}" type="pres">
      <dgm:prSet presAssocID="{C34F7065-92FF-4875-B5B1-A6B1F346D122}" presName="Name111" presStyleLbl="parChTrans1D2" presStyleIdx="3" presStyleCnt="4"/>
      <dgm:spPr/>
    </dgm:pt>
    <dgm:pt modelId="{6B5DDC3B-6C92-47AE-8F38-AD43BCC67132}" type="pres">
      <dgm:prSet presAssocID="{4617A4A7-B5B9-4881-A4B7-11821A39EA3C}" presName="hierRoot3" presStyleCnt="0">
        <dgm:presLayoutVars>
          <dgm:hierBranch val="init"/>
        </dgm:presLayoutVars>
      </dgm:prSet>
      <dgm:spPr/>
    </dgm:pt>
    <dgm:pt modelId="{CB96E139-26F3-4200-B7B4-1A7CB99D3687}" type="pres">
      <dgm:prSet presAssocID="{4617A4A7-B5B9-4881-A4B7-11821A39EA3C}" presName="rootComposite3" presStyleCnt="0"/>
      <dgm:spPr/>
    </dgm:pt>
    <dgm:pt modelId="{7263F881-5F3A-4197-A780-E4E3A3ABD524}" type="pres">
      <dgm:prSet presAssocID="{4617A4A7-B5B9-4881-A4B7-11821A39EA3C}" presName="rootText3" presStyleLbl="asst1" presStyleIdx="0" presStyleCnt="1">
        <dgm:presLayoutVars>
          <dgm:chPref val="3"/>
        </dgm:presLayoutVars>
      </dgm:prSet>
      <dgm:spPr/>
    </dgm:pt>
    <dgm:pt modelId="{7975DBF5-6352-4F62-8383-EB7B7203E295}" type="pres">
      <dgm:prSet presAssocID="{4617A4A7-B5B9-4881-A4B7-11821A39EA3C}" presName="rootConnector3" presStyleLbl="asst1" presStyleIdx="0" presStyleCnt="1"/>
      <dgm:spPr/>
    </dgm:pt>
    <dgm:pt modelId="{28D0C181-A9B2-4CBE-AA43-EE032C1EEFD1}" type="pres">
      <dgm:prSet presAssocID="{4617A4A7-B5B9-4881-A4B7-11821A39EA3C}" presName="hierChild6" presStyleCnt="0"/>
      <dgm:spPr/>
    </dgm:pt>
    <dgm:pt modelId="{8BD0BD62-2C42-49E3-8A02-899AA909D2D4}" type="pres">
      <dgm:prSet presAssocID="{4617A4A7-B5B9-4881-A4B7-11821A39EA3C}" presName="hierChild7" presStyleCnt="0"/>
      <dgm:spPr/>
    </dgm:pt>
  </dgm:ptLst>
  <dgm:cxnLst>
    <dgm:cxn modelId="{5C2A0324-131E-473C-942B-1514D3A54B4F}" type="presOf" srcId="{3496600D-1B7C-4426-B501-BA790C5D2FB7}" destId="{AE21B14D-AD6E-4984-B79C-21AB0268B0F6}" srcOrd="1" destOrd="0" presId="urn:microsoft.com/office/officeart/2005/8/layout/orgChart1"/>
    <dgm:cxn modelId="{CE44862D-24E1-48C9-9240-39425192D3F9}" type="presOf" srcId="{2895FD8A-1FA9-4AEF-82B2-4164A3D65154}" destId="{8729521B-EDBB-48D5-A0C6-299856103B0B}" srcOrd="0" destOrd="0" presId="urn:microsoft.com/office/officeart/2005/8/layout/orgChart1"/>
    <dgm:cxn modelId="{5FD89332-31B6-4735-9927-67FAD47CFE52}" type="presOf" srcId="{4617A4A7-B5B9-4881-A4B7-11821A39EA3C}" destId="{7975DBF5-6352-4F62-8383-EB7B7203E295}" srcOrd="1" destOrd="0" presId="urn:microsoft.com/office/officeart/2005/8/layout/orgChart1"/>
    <dgm:cxn modelId="{B9AE523C-DA35-4DFF-A13B-A238C45E33D7}" type="presOf" srcId="{219BC531-1F1C-4CD8-BB0B-AC69AC0C2B5C}" destId="{7F4573A0-A6CC-4D3D-9145-181C34C1A5E5}" srcOrd="0" destOrd="0" presId="urn:microsoft.com/office/officeart/2005/8/layout/orgChart1"/>
    <dgm:cxn modelId="{81F28864-DB16-4526-880F-552610A59715}" type="presOf" srcId="{07B31E2C-8B4F-4CDB-BD03-F214652C4454}" destId="{280BE213-5F43-4D53-ADD9-D7775EC8B869}" srcOrd="0" destOrd="0" presId="urn:microsoft.com/office/officeart/2005/8/layout/orgChart1"/>
    <dgm:cxn modelId="{AA011552-06FC-4EFC-8052-8900054E4DCE}" type="presOf" srcId="{14059DDE-8738-4671-991D-3419A644FD1D}" destId="{FF60E4BA-BAE8-4767-91AD-4FAD764C84CA}" srcOrd="1" destOrd="0" presId="urn:microsoft.com/office/officeart/2005/8/layout/orgChart1"/>
    <dgm:cxn modelId="{75E64E73-EDBB-48EE-9527-EF5FB6A87901}" srcId="{5B666A05-BD0B-4C63-8DB4-6FF6691EF3E2}" destId="{07B31E2C-8B4F-4CDB-BD03-F214652C4454}" srcOrd="3" destOrd="0" parTransId="{643E2EF1-0692-44C8-8C4B-35FFAB444206}" sibTransId="{296182D6-C604-498F-A83C-13412EAB4564}"/>
    <dgm:cxn modelId="{CBA3A375-E5E0-49E8-B61A-6CD9FBEB300E}" srcId="{5B666A05-BD0B-4C63-8DB4-6FF6691EF3E2}" destId="{3496600D-1B7C-4426-B501-BA790C5D2FB7}" srcOrd="2" destOrd="0" parTransId="{61197C6F-927C-4618-8569-6387CEED48B7}" sibTransId="{2B779860-434E-4295-95C3-3AB6FE27CF24}"/>
    <dgm:cxn modelId="{A3B9438E-4F96-4F91-9177-9F074EE6EE70}" type="presOf" srcId="{643E2EF1-0692-44C8-8C4B-35FFAB444206}" destId="{0A83F289-00B7-478E-8069-91E63F139EAE}" srcOrd="0" destOrd="0" presId="urn:microsoft.com/office/officeart/2005/8/layout/orgChart1"/>
    <dgm:cxn modelId="{2EEC7F95-3005-4983-9D13-73A615220812}" type="presOf" srcId="{C34F7065-92FF-4875-B5B1-A6B1F346D122}" destId="{D0EFA9CA-EE96-4B3E-BFF6-05765DD02823}" srcOrd="0" destOrd="0" presId="urn:microsoft.com/office/officeart/2005/8/layout/orgChart1"/>
    <dgm:cxn modelId="{941EBFAA-FF4C-46BC-A967-9B1608EC1BD0}" type="presOf" srcId="{07B31E2C-8B4F-4CDB-BD03-F214652C4454}" destId="{6FC3F8BD-90F4-4AB3-8196-884830E6278D}" srcOrd="1" destOrd="0" presId="urn:microsoft.com/office/officeart/2005/8/layout/orgChart1"/>
    <dgm:cxn modelId="{FFE799B0-45E5-40B8-A9FD-015BD5D7F20C}" srcId="{5B666A05-BD0B-4C63-8DB4-6FF6691EF3E2}" destId="{14059DDE-8738-4671-991D-3419A644FD1D}" srcOrd="1" destOrd="0" parTransId="{219BC531-1F1C-4CD8-BB0B-AC69AC0C2B5C}" sibTransId="{5A2A3271-9E09-4468-B2A1-0587F9662D62}"/>
    <dgm:cxn modelId="{E11D28C0-ACAB-4A19-B78A-0CF0F1EBC737}" type="presOf" srcId="{5B666A05-BD0B-4C63-8DB4-6FF6691EF3E2}" destId="{BE4B0149-47DF-4553-9E01-42D0D8DBE0E9}" srcOrd="1" destOrd="0" presId="urn:microsoft.com/office/officeart/2005/8/layout/orgChart1"/>
    <dgm:cxn modelId="{03C4CEC5-416F-4E92-8812-8C6B5D12CB6C}" type="presOf" srcId="{3496600D-1B7C-4426-B501-BA790C5D2FB7}" destId="{E3594A5B-21BC-422C-937B-32AC63E8250D}" srcOrd="0" destOrd="0" presId="urn:microsoft.com/office/officeart/2005/8/layout/orgChart1"/>
    <dgm:cxn modelId="{844978D6-2A79-4B73-8BE9-55D071123E7D}" type="presOf" srcId="{4617A4A7-B5B9-4881-A4B7-11821A39EA3C}" destId="{7263F881-5F3A-4197-A780-E4E3A3ABD524}" srcOrd="0" destOrd="0" presId="urn:microsoft.com/office/officeart/2005/8/layout/orgChart1"/>
    <dgm:cxn modelId="{7E1610DD-CC48-4674-B927-1B5ABA7BF93C}" srcId="{5B666A05-BD0B-4C63-8DB4-6FF6691EF3E2}" destId="{4617A4A7-B5B9-4881-A4B7-11821A39EA3C}" srcOrd="0" destOrd="0" parTransId="{C34F7065-92FF-4875-B5B1-A6B1F346D122}" sibTransId="{A4B352C1-DCF7-44DC-B1FC-EAA6C914BFA4}"/>
    <dgm:cxn modelId="{007221EE-1687-48FB-947B-6EB68BA1333A}" type="presOf" srcId="{61197C6F-927C-4618-8569-6387CEED48B7}" destId="{AA9A72D7-7454-44E1-B2F3-503E3E4581A8}" srcOrd="0" destOrd="0" presId="urn:microsoft.com/office/officeart/2005/8/layout/orgChart1"/>
    <dgm:cxn modelId="{AA7EE7F1-D5AF-4154-BB6A-09CF432769F7}" type="presOf" srcId="{14059DDE-8738-4671-991D-3419A644FD1D}" destId="{D7D92B90-84FF-4677-B600-72A937DB5A97}" srcOrd="0" destOrd="0" presId="urn:microsoft.com/office/officeart/2005/8/layout/orgChart1"/>
    <dgm:cxn modelId="{33DA5EF5-4511-4A97-A74F-E417AA5B1E31}" type="presOf" srcId="{5B666A05-BD0B-4C63-8DB4-6FF6691EF3E2}" destId="{3EEFAD9C-29C3-42F7-96CB-2C006379970D}" srcOrd="0" destOrd="0" presId="urn:microsoft.com/office/officeart/2005/8/layout/orgChart1"/>
    <dgm:cxn modelId="{16BEBDF7-889F-47F9-B61F-B6282CD605C6}" srcId="{2895FD8A-1FA9-4AEF-82B2-4164A3D65154}" destId="{5B666A05-BD0B-4C63-8DB4-6FF6691EF3E2}" srcOrd="0" destOrd="0" parTransId="{2E44F6F6-A2BA-42D3-8337-06DD5A12403E}" sibTransId="{866F6359-DD28-4811-89ED-DD8582B25A39}"/>
    <dgm:cxn modelId="{9742564F-0EE6-495B-B279-EE94BC396D02}" type="presParOf" srcId="{8729521B-EDBB-48D5-A0C6-299856103B0B}" destId="{9EF687A3-A980-4B55-B1BB-23E15496ABB7}" srcOrd="0" destOrd="0" presId="urn:microsoft.com/office/officeart/2005/8/layout/orgChart1"/>
    <dgm:cxn modelId="{6850F26E-3FEC-4BB4-989A-C2D5BAC52796}" type="presParOf" srcId="{9EF687A3-A980-4B55-B1BB-23E15496ABB7}" destId="{77747D38-2D70-445B-B329-47EDB392436F}" srcOrd="0" destOrd="0" presId="urn:microsoft.com/office/officeart/2005/8/layout/orgChart1"/>
    <dgm:cxn modelId="{72F14991-29D2-4C3B-AF30-598B75C320D2}" type="presParOf" srcId="{77747D38-2D70-445B-B329-47EDB392436F}" destId="{3EEFAD9C-29C3-42F7-96CB-2C006379970D}" srcOrd="0" destOrd="0" presId="urn:microsoft.com/office/officeart/2005/8/layout/orgChart1"/>
    <dgm:cxn modelId="{7A057041-E039-45C7-9464-E41400B60618}" type="presParOf" srcId="{77747D38-2D70-445B-B329-47EDB392436F}" destId="{BE4B0149-47DF-4553-9E01-42D0D8DBE0E9}" srcOrd="1" destOrd="0" presId="urn:microsoft.com/office/officeart/2005/8/layout/orgChart1"/>
    <dgm:cxn modelId="{026CEC90-CAF3-4AA5-876B-C1C126E3F541}" type="presParOf" srcId="{9EF687A3-A980-4B55-B1BB-23E15496ABB7}" destId="{B06F1A76-7C21-4DB0-97A8-F2BC73D4AA19}" srcOrd="1" destOrd="0" presId="urn:microsoft.com/office/officeart/2005/8/layout/orgChart1"/>
    <dgm:cxn modelId="{D35CD34F-C73A-498F-A3EC-9809E2A3E2D6}" type="presParOf" srcId="{B06F1A76-7C21-4DB0-97A8-F2BC73D4AA19}" destId="{7F4573A0-A6CC-4D3D-9145-181C34C1A5E5}" srcOrd="0" destOrd="0" presId="urn:microsoft.com/office/officeart/2005/8/layout/orgChart1"/>
    <dgm:cxn modelId="{6ED8DA0D-FC44-422F-A462-C630AAFD83F8}" type="presParOf" srcId="{B06F1A76-7C21-4DB0-97A8-F2BC73D4AA19}" destId="{2B980505-BE8D-4559-9A7F-A7C9A5315A85}" srcOrd="1" destOrd="0" presId="urn:microsoft.com/office/officeart/2005/8/layout/orgChart1"/>
    <dgm:cxn modelId="{5CF6ADCA-96E6-4DBF-B8EA-B7104156D6A1}" type="presParOf" srcId="{2B980505-BE8D-4559-9A7F-A7C9A5315A85}" destId="{2F1EC298-570F-4FBD-B053-680BCEB4CF82}" srcOrd="0" destOrd="0" presId="urn:microsoft.com/office/officeart/2005/8/layout/orgChart1"/>
    <dgm:cxn modelId="{225FBAE8-188F-420F-BB66-C64D5FE118E5}" type="presParOf" srcId="{2F1EC298-570F-4FBD-B053-680BCEB4CF82}" destId="{D7D92B90-84FF-4677-B600-72A937DB5A97}" srcOrd="0" destOrd="0" presId="urn:microsoft.com/office/officeart/2005/8/layout/orgChart1"/>
    <dgm:cxn modelId="{0F4D39E3-5402-4F7E-A9D0-546A84BD01CC}" type="presParOf" srcId="{2F1EC298-570F-4FBD-B053-680BCEB4CF82}" destId="{FF60E4BA-BAE8-4767-91AD-4FAD764C84CA}" srcOrd="1" destOrd="0" presId="urn:microsoft.com/office/officeart/2005/8/layout/orgChart1"/>
    <dgm:cxn modelId="{C5038CA5-C4B0-43A5-8690-6286BC63A625}" type="presParOf" srcId="{2B980505-BE8D-4559-9A7F-A7C9A5315A85}" destId="{50236870-E472-442A-8B04-45A604928E03}" srcOrd="1" destOrd="0" presId="urn:microsoft.com/office/officeart/2005/8/layout/orgChart1"/>
    <dgm:cxn modelId="{8B21A248-7651-474F-B816-3322ED5B7A62}" type="presParOf" srcId="{2B980505-BE8D-4559-9A7F-A7C9A5315A85}" destId="{A124F111-7178-451C-8B00-941E37773D7F}" srcOrd="2" destOrd="0" presId="urn:microsoft.com/office/officeart/2005/8/layout/orgChart1"/>
    <dgm:cxn modelId="{12FF0A25-AF7C-4935-BF82-2EA27DE3EFA7}" type="presParOf" srcId="{B06F1A76-7C21-4DB0-97A8-F2BC73D4AA19}" destId="{AA9A72D7-7454-44E1-B2F3-503E3E4581A8}" srcOrd="2" destOrd="0" presId="urn:microsoft.com/office/officeart/2005/8/layout/orgChart1"/>
    <dgm:cxn modelId="{072A49D7-D439-4D9F-A6AE-EA19C42CC376}" type="presParOf" srcId="{B06F1A76-7C21-4DB0-97A8-F2BC73D4AA19}" destId="{D8B0E495-9017-43C8-9096-F8E546772917}" srcOrd="3" destOrd="0" presId="urn:microsoft.com/office/officeart/2005/8/layout/orgChart1"/>
    <dgm:cxn modelId="{CE407DEA-F40E-48D1-A995-2B629731A3B9}" type="presParOf" srcId="{D8B0E495-9017-43C8-9096-F8E546772917}" destId="{A9212AE8-2BE7-40FD-8A2D-FC7C14CCF76C}" srcOrd="0" destOrd="0" presId="urn:microsoft.com/office/officeart/2005/8/layout/orgChart1"/>
    <dgm:cxn modelId="{AF074E69-F4F7-48B5-9E9F-190FDC8FADF3}" type="presParOf" srcId="{A9212AE8-2BE7-40FD-8A2D-FC7C14CCF76C}" destId="{E3594A5B-21BC-422C-937B-32AC63E8250D}" srcOrd="0" destOrd="0" presId="urn:microsoft.com/office/officeart/2005/8/layout/orgChart1"/>
    <dgm:cxn modelId="{45667D14-5EB5-4B96-9653-AC477F6B17AE}" type="presParOf" srcId="{A9212AE8-2BE7-40FD-8A2D-FC7C14CCF76C}" destId="{AE21B14D-AD6E-4984-B79C-21AB0268B0F6}" srcOrd="1" destOrd="0" presId="urn:microsoft.com/office/officeart/2005/8/layout/orgChart1"/>
    <dgm:cxn modelId="{1B862DDE-7BB3-44BC-AA08-3C547E8AA427}" type="presParOf" srcId="{D8B0E495-9017-43C8-9096-F8E546772917}" destId="{9F8EC5BB-906B-44B0-82C8-750A9F46A98C}" srcOrd="1" destOrd="0" presId="urn:microsoft.com/office/officeart/2005/8/layout/orgChart1"/>
    <dgm:cxn modelId="{14486896-3EAB-48D2-B9FF-99BB34C95F9F}" type="presParOf" srcId="{D8B0E495-9017-43C8-9096-F8E546772917}" destId="{5A17C308-33A2-40B4-BEC7-33861763EDD5}" srcOrd="2" destOrd="0" presId="urn:microsoft.com/office/officeart/2005/8/layout/orgChart1"/>
    <dgm:cxn modelId="{1D9718AE-C4B3-4411-8DA1-784B915EB4AC}" type="presParOf" srcId="{B06F1A76-7C21-4DB0-97A8-F2BC73D4AA19}" destId="{0A83F289-00B7-478E-8069-91E63F139EAE}" srcOrd="4" destOrd="0" presId="urn:microsoft.com/office/officeart/2005/8/layout/orgChart1"/>
    <dgm:cxn modelId="{D4F2AA7F-9829-4B4A-BB38-A003BFF46642}" type="presParOf" srcId="{B06F1A76-7C21-4DB0-97A8-F2BC73D4AA19}" destId="{9C413AC9-0132-43C3-9C52-2652F3B23CD5}" srcOrd="5" destOrd="0" presId="urn:microsoft.com/office/officeart/2005/8/layout/orgChart1"/>
    <dgm:cxn modelId="{8C8D85E0-E776-48D5-BAD7-F78418F3D6D0}" type="presParOf" srcId="{9C413AC9-0132-43C3-9C52-2652F3B23CD5}" destId="{155AD44B-55EB-480B-8960-8B88FF2ADCC6}" srcOrd="0" destOrd="0" presId="urn:microsoft.com/office/officeart/2005/8/layout/orgChart1"/>
    <dgm:cxn modelId="{5CD1D167-58FD-4A51-BB78-5B96F1733F24}" type="presParOf" srcId="{155AD44B-55EB-480B-8960-8B88FF2ADCC6}" destId="{280BE213-5F43-4D53-ADD9-D7775EC8B869}" srcOrd="0" destOrd="0" presId="urn:microsoft.com/office/officeart/2005/8/layout/orgChart1"/>
    <dgm:cxn modelId="{FB6AADFB-8589-4697-BE28-9B70ACD748AE}" type="presParOf" srcId="{155AD44B-55EB-480B-8960-8B88FF2ADCC6}" destId="{6FC3F8BD-90F4-4AB3-8196-884830E6278D}" srcOrd="1" destOrd="0" presId="urn:microsoft.com/office/officeart/2005/8/layout/orgChart1"/>
    <dgm:cxn modelId="{6A7ED69C-CC87-426F-A393-2EAD281B0465}" type="presParOf" srcId="{9C413AC9-0132-43C3-9C52-2652F3B23CD5}" destId="{F2760B2C-1FE8-4BFA-B09F-084861F68C32}" srcOrd="1" destOrd="0" presId="urn:microsoft.com/office/officeart/2005/8/layout/orgChart1"/>
    <dgm:cxn modelId="{5F8C45B8-45D8-4CE6-B4A5-BCA365B188D5}" type="presParOf" srcId="{9C413AC9-0132-43C3-9C52-2652F3B23CD5}" destId="{ECF02ABE-3F3D-4919-A018-0E72F96F003A}" srcOrd="2" destOrd="0" presId="urn:microsoft.com/office/officeart/2005/8/layout/orgChart1"/>
    <dgm:cxn modelId="{9E8C3549-ED3B-4CA3-AD6E-4DE840E6A0C6}" type="presParOf" srcId="{9EF687A3-A980-4B55-B1BB-23E15496ABB7}" destId="{53A09262-B42B-48EA-B0E2-E1E3229D5196}" srcOrd="2" destOrd="0" presId="urn:microsoft.com/office/officeart/2005/8/layout/orgChart1"/>
    <dgm:cxn modelId="{54ADCAB5-6CB2-4D54-813B-5A5D2D586CF8}" type="presParOf" srcId="{53A09262-B42B-48EA-B0E2-E1E3229D5196}" destId="{D0EFA9CA-EE96-4B3E-BFF6-05765DD02823}" srcOrd="0" destOrd="0" presId="urn:microsoft.com/office/officeart/2005/8/layout/orgChart1"/>
    <dgm:cxn modelId="{6F31D8BA-D311-42F2-B297-E7DAA3797116}" type="presParOf" srcId="{53A09262-B42B-48EA-B0E2-E1E3229D5196}" destId="{6B5DDC3B-6C92-47AE-8F38-AD43BCC67132}" srcOrd="1" destOrd="0" presId="urn:microsoft.com/office/officeart/2005/8/layout/orgChart1"/>
    <dgm:cxn modelId="{01CB53D5-759B-4941-A87F-B162FF401F1D}" type="presParOf" srcId="{6B5DDC3B-6C92-47AE-8F38-AD43BCC67132}" destId="{CB96E139-26F3-4200-B7B4-1A7CB99D3687}" srcOrd="0" destOrd="0" presId="urn:microsoft.com/office/officeart/2005/8/layout/orgChart1"/>
    <dgm:cxn modelId="{1AC1D085-739C-4B87-9DF6-02835B66BBD1}" type="presParOf" srcId="{CB96E139-26F3-4200-B7B4-1A7CB99D3687}" destId="{7263F881-5F3A-4197-A780-E4E3A3ABD524}" srcOrd="0" destOrd="0" presId="urn:microsoft.com/office/officeart/2005/8/layout/orgChart1"/>
    <dgm:cxn modelId="{29976074-7E4F-4D03-8267-0D1988F11118}" type="presParOf" srcId="{CB96E139-26F3-4200-B7B4-1A7CB99D3687}" destId="{7975DBF5-6352-4F62-8383-EB7B7203E295}" srcOrd="1" destOrd="0" presId="urn:microsoft.com/office/officeart/2005/8/layout/orgChart1"/>
    <dgm:cxn modelId="{41089080-A7C7-4DF6-90C4-E9554C49D9BA}" type="presParOf" srcId="{6B5DDC3B-6C92-47AE-8F38-AD43BCC67132}" destId="{28D0C181-A9B2-4CBE-AA43-EE032C1EEFD1}" srcOrd="1" destOrd="0" presId="urn:microsoft.com/office/officeart/2005/8/layout/orgChart1"/>
    <dgm:cxn modelId="{1DB58343-8EFE-4A01-93BF-31FFC6C8F119}" type="presParOf" srcId="{6B5DDC3B-6C92-47AE-8F38-AD43BCC67132}" destId="{8BD0BD62-2C42-49E3-8A02-899AA909D2D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EA190C-DE2F-43C0-9CB2-5C8DEC03FBB1}" type="doc">
      <dgm:prSet loTypeId="urn:microsoft.com/office/officeart/2005/8/layout/process4" loCatId="list" qsTypeId="urn:microsoft.com/office/officeart/2005/8/quickstyle/simple3" qsCatId="simple" csTypeId="urn:microsoft.com/office/officeart/2005/8/colors/accent1_2" csCatId="accent1" phldr="1"/>
      <dgm:spPr/>
      <dgm:t>
        <a:bodyPr/>
        <a:lstStyle/>
        <a:p>
          <a:endParaRPr lang="ru-RU"/>
        </a:p>
      </dgm:t>
    </dgm:pt>
    <dgm:pt modelId="{BAD24FCB-6C46-420C-A8D7-BAB05DD4CC4D}">
      <dgm:prSet custT="1"/>
      <dgm:spPr/>
      <dgm:t>
        <a:bodyPr/>
        <a:lstStyle/>
        <a:p>
          <a:pPr rtl="0"/>
          <a:r>
            <a:rPr lang="ru-RU" sz="2400" dirty="0" err="1">
              <a:latin typeface="Times New Roman" panose="02020603050405020304" pitchFamily="18" charset="0"/>
              <a:cs typeface="Times New Roman" panose="02020603050405020304" pitchFamily="18" charset="0"/>
            </a:rPr>
            <a:t>Монополиялардың түрлері:</a:t>
          </a:r>
          <a:endParaRPr lang="ru-RU" sz="2400" dirty="0">
            <a:latin typeface="Times New Roman" panose="02020603050405020304" pitchFamily="18" charset="0"/>
            <a:cs typeface="Times New Roman" panose="02020603050405020304" pitchFamily="18" charset="0"/>
          </a:endParaRPr>
        </a:p>
      </dgm:t>
    </dgm:pt>
    <dgm:pt modelId="{037B6FDE-483C-458B-A0E7-EFC0C629BAD5}" type="parTrans" cxnId="{36F444E1-948D-439E-B083-02BC0682522C}">
      <dgm:prSet/>
      <dgm:spPr/>
      <dgm:t>
        <a:bodyPr/>
        <a:lstStyle/>
        <a:p>
          <a:endParaRPr lang="ru-RU"/>
        </a:p>
      </dgm:t>
    </dgm:pt>
    <dgm:pt modelId="{5387BE55-3D99-4D82-9482-3C3EC426A9B9}" type="sibTrans" cxnId="{36F444E1-948D-439E-B083-02BC0682522C}">
      <dgm:prSet/>
      <dgm:spPr/>
      <dgm:t>
        <a:bodyPr/>
        <a:lstStyle/>
        <a:p>
          <a:endParaRPr lang="ru-RU"/>
        </a:p>
      </dgm:t>
    </dgm:pt>
    <dgm:pt modelId="{10D4BABD-4357-4647-9AA7-F45AD3A47F98}">
      <dgm:prSet/>
      <dgm:spPr/>
      <dgm:t>
        <a:bodyPr/>
        <a:lstStyle/>
        <a:p>
          <a:pPr rtl="0"/>
          <a:r>
            <a:rPr lang="ru-RU" b="1" dirty="0" err="1">
              <a:latin typeface="Times New Roman" panose="02020603050405020304" pitchFamily="18" charset="0"/>
              <a:cs typeface="Times New Roman" panose="02020603050405020304" pitchFamily="18" charset="0"/>
            </a:rPr>
            <a:t>Табиғи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монополия</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бұдан</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көп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фирмалардан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гөрі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нарықты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шығыны</a:t>
          </a:r>
          <a:r>
            <a:rPr lang="ru-RU" dirty="0">
              <a:latin typeface="Times New Roman" panose="02020603050405020304" pitchFamily="18" charset="0"/>
              <a:cs typeface="Times New Roman" panose="02020603050405020304" pitchFamily="18" charset="0"/>
            </a:rPr>
            <a:t> аз </a:t>
          </a:r>
          <a:r>
            <a:rPr lang="ru-RU" dirty="0" err="1">
              <a:latin typeface="Times New Roman" panose="02020603050405020304" pitchFamily="18" charset="0"/>
              <a:cs typeface="Times New Roman" panose="02020603050405020304" pitchFamily="18" charset="0"/>
            </a:rPr>
            <a:t>қандай</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қызметпен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жалғыз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фирмадан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болған</a:t>
          </a:r>
          <a:r>
            <a:rPr lang="ru-RU" dirty="0">
              <a:latin typeface="Times New Roman" panose="02020603050405020304" pitchFamily="18" charset="0"/>
              <a:cs typeface="Times New Roman" panose="02020603050405020304" pitchFamily="18" charset="0"/>
            </a:rPr>
            <a:t> монополия</a:t>
          </a:r>
        </a:p>
      </dgm:t>
    </dgm:pt>
    <dgm:pt modelId="{954409E3-60D9-4678-9230-320FEACE841A}" type="parTrans" cxnId="{13CB4EE4-09E3-4379-9211-26D231A76698}">
      <dgm:prSet/>
      <dgm:spPr/>
      <dgm:t>
        <a:bodyPr/>
        <a:lstStyle/>
        <a:p>
          <a:endParaRPr lang="ru-RU"/>
        </a:p>
      </dgm:t>
    </dgm:pt>
    <dgm:pt modelId="{4B575734-A528-4A90-A88A-1B722DB7AC86}" type="sibTrans" cxnId="{13CB4EE4-09E3-4379-9211-26D231A76698}">
      <dgm:prSet/>
      <dgm:spPr/>
      <dgm:t>
        <a:bodyPr/>
        <a:lstStyle/>
        <a:p>
          <a:endParaRPr lang="ru-RU"/>
        </a:p>
      </dgm:t>
    </dgm:pt>
    <dgm:pt modelId="{39A16A64-AA28-43E9-A8D4-943A89913E42}">
      <dgm:prSet/>
      <dgm:spPr/>
      <dgm:t>
        <a:bodyPr/>
        <a:lstStyle/>
        <a:p>
          <a:pPr rtl="0"/>
          <a:r>
            <a:rPr lang="ru-RU" b="1" dirty="0" err="1">
              <a:latin typeface="Times New Roman" panose="02020603050405020304" pitchFamily="18" charset="0"/>
              <a:cs typeface="Times New Roman" panose="02020603050405020304" pitchFamily="18" charset="0"/>
            </a:rPr>
            <a:t>Кездейсоқ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ашық</a:t>
          </a:r>
          <a:r>
            <a:rPr lang="ru-RU" b="1" dirty="0">
              <a:latin typeface="Times New Roman" panose="02020603050405020304" pitchFamily="18" charset="0"/>
              <a:cs typeface="Times New Roman" panose="02020603050405020304" pitchFamily="18" charset="0"/>
            </a:rPr>
            <a:t>) монополия- </a:t>
          </a:r>
          <a:r>
            <a:rPr lang="ru-RU" dirty="0" err="1">
              <a:latin typeface="Times New Roman" panose="02020603050405020304" pitchFamily="18" charset="0"/>
              <a:cs typeface="Times New Roman" panose="02020603050405020304" pitchFamily="18" charset="0"/>
            </a:rPr>
            <a:t>өз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тұтынушылары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сұранысты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ұсыныстан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нәтижесінде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капиталдың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жұмсалуын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етеді</a:t>
          </a:r>
          <a:endParaRPr lang="ru-RU" dirty="0">
            <a:latin typeface="Times New Roman" panose="02020603050405020304" pitchFamily="18" charset="0"/>
            <a:cs typeface="Times New Roman" panose="02020603050405020304" pitchFamily="18" charset="0"/>
          </a:endParaRPr>
        </a:p>
      </dgm:t>
    </dgm:pt>
    <dgm:pt modelId="{079D4656-1C31-43AE-9E86-0063E2A55801}" type="parTrans" cxnId="{5BE68C2F-703A-47C3-9AB1-9779B4526C9C}">
      <dgm:prSet/>
      <dgm:spPr/>
      <dgm:t>
        <a:bodyPr/>
        <a:lstStyle/>
        <a:p>
          <a:endParaRPr lang="ru-RU"/>
        </a:p>
      </dgm:t>
    </dgm:pt>
    <dgm:pt modelId="{D3E20AE6-EA07-4354-98E9-F7231F5326B5}" type="sibTrans" cxnId="{5BE68C2F-703A-47C3-9AB1-9779B4526C9C}">
      <dgm:prSet/>
      <dgm:spPr/>
      <dgm:t>
        <a:bodyPr/>
        <a:lstStyle/>
        <a:p>
          <a:endParaRPr lang="ru-RU"/>
        </a:p>
      </dgm:t>
    </dgm:pt>
    <dgm:pt modelId="{0739B56D-C8E8-4382-A776-2036471FC30D}">
      <dgm:prSet/>
      <dgm:spPr/>
      <dgm:t>
        <a:bodyPr/>
        <a:lstStyle/>
        <a:p>
          <a:pPr rtl="0"/>
          <a:r>
            <a:rPr lang="ru-RU" b="1" dirty="0" err="1">
              <a:latin typeface="Times New Roman" panose="02020603050405020304" pitchFamily="18" charset="0"/>
              <a:cs typeface="Times New Roman" panose="02020603050405020304" pitchFamily="18" charset="0"/>
            </a:rPr>
            <a:t>Жас</a:t>
          </a:r>
          <a:r>
            <a:rPr lang="kk-KZ" b="1" dirty="0">
              <a:latin typeface="Times New Roman" panose="02020603050405020304" pitchFamily="18" charset="0"/>
              <a:cs typeface="Times New Roman" panose="02020603050405020304" pitchFamily="18" charset="0"/>
            </a:rPr>
            <a:t>а</a:t>
          </a:r>
          <a:r>
            <a:rPr lang="ru-RU" b="1" dirty="0" err="1">
              <a:latin typeface="Times New Roman" panose="02020603050405020304" pitchFamily="18" charset="0"/>
              <a:cs typeface="Times New Roman" panose="02020603050405020304" pitchFamily="18" charset="0"/>
            </a:rPr>
            <a:t>нды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жабық</a:t>
          </a:r>
          <a:r>
            <a:rPr lang="ru-RU" b="1" dirty="0">
              <a:latin typeface="Times New Roman" panose="02020603050405020304" pitchFamily="18" charset="0"/>
              <a:cs typeface="Times New Roman" panose="02020603050405020304" pitchFamily="18" charset="0"/>
            </a:rPr>
            <a:t>)  монополия</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сөз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немесе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бәсекелесті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тастау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құрылған</a:t>
          </a:r>
          <a:r>
            <a:rPr lang="ru-RU" dirty="0">
              <a:latin typeface="Times New Roman" panose="02020603050405020304" pitchFamily="18" charset="0"/>
              <a:cs typeface="Times New Roman" panose="02020603050405020304" pitchFamily="18" charset="0"/>
            </a:rPr>
            <a:t> монополия</a:t>
          </a:r>
        </a:p>
      </dgm:t>
    </dgm:pt>
    <dgm:pt modelId="{A60DCD03-4706-4D2D-933C-2635299D4043}" type="parTrans" cxnId="{8003E45A-7C1F-4D99-8286-FD55A6BBB1FC}">
      <dgm:prSet/>
      <dgm:spPr/>
      <dgm:t>
        <a:bodyPr/>
        <a:lstStyle/>
        <a:p>
          <a:endParaRPr lang="ru-RU"/>
        </a:p>
      </dgm:t>
    </dgm:pt>
    <dgm:pt modelId="{7636EAA1-2C7B-4D95-93BE-7D9302864347}" type="sibTrans" cxnId="{8003E45A-7C1F-4D99-8286-FD55A6BBB1FC}">
      <dgm:prSet/>
      <dgm:spPr/>
      <dgm:t>
        <a:bodyPr/>
        <a:lstStyle/>
        <a:p>
          <a:endParaRPr lang="ru-RU"/>
        </a:p>
      </dgm:t>
    </dgm:pt>
    <dgm:pt modelId="{077DD951-E138-44F8-91EB-AB72923810A1}" type="pres">
      <dgm:prSet presAssocID="{0AEA190C-DE2F-43C0-9CB2-5C8DEC03FBB1}" presName="Name0" presStyleCnt="0">
        <dgm:presLayoutVars>
          <dgm:dir/>
          <dgm:animLvl val="lvl"/>
          <dgm:resizeHandles val="exact"/>
        </dgm:presLayoutVars>
      </dgm:prSet>
      <dgm:spPr/>
    </dgm:pt>
    <dgm:pt modelId="{1CE785C2-D0E2-4C99-A2E2-9E4541524A32}" type="pres">
      <dgm:prSet presAssocID="{0739B56D-C8E8-4382-A776-2036471FC30D}" presName="boxAndChildren" presStyleCnt="0"/>
      <dgm:spPr/>
    </dgm:pt>
    <dgm:pt modelId="{D8F155E7-A76E-4C2D-BE4A-90A92C174263}" type="pres">
      <dgm:prSet presAssocID="{0739B56D-C8E8-4382-A776-2036471FC30D}" presName="parentTextBox" presStyleLbl="node1" presStyleIdx="0" presStyleCnt="4"/>
      <dgm:spPr/>
    </dgm:pt>
    <dgm:pt modelId="{C2E13BFF-157F-4B24-AF41-28924853EE88}" type="pres">
      <dgm:prSet presAssocID="{D3E20AE6-EA07-4354-98E9-F7231F5326B5}" presName="sp" presStyleCnt="0"/>
      <dgm:spPr/>
    </dgm:pt>
    <dgm:pt modelId="{8E43B57A-D635-4C53-B9B5-D2DD8319DB60}" type="pres">
      <dgm:prSet presAssocID="{39A16A64-AA28-43E9-A8D4-943A89913E42}" presName="arrowAndChildren" presStyleCnt="0"/>
      <dgm:spPr/>
    </dgm:pt>
    <dgm:pt modelId="{282A4855-7FE9-4D71-8E46-15CF14647414}" type="pres">
      <dgm:prSet presAssocID="{39A16A64-AA28-43E9-A8D4-943A89913E42}" presName="parentTextArrow" presStyleLbl="node1" presStyleIdx="1" presStyleCnt="4"/>
      <dgm:spPr/>
    </dgm:pt>
    <dgm:pt modelId="{4C29ED3C-5DF2-4CB8-99A0-A461FCA93473}" type="pres">
      <dgm:prSet presAssocID="{4B575734-A528-4A90-A88A-1B722DB7AC86}" presName="sp" presStyleCnt="0"/>
      <dgm:spPr/>
    </dgm:pt>
    <dgm:pt modelId="{2C6CC028-92EA-4442-82BB-D2BE9F6C9578}" type="pres">
      <dgm:prSet presAssocID="{10D4BABD-4357-4647-9AA7-F45AD3A47F98}" presName="arrowAndChildren" presStyleCnt="0"/>
      <dgm:spPr/>
    </dgm:pt>
    <dgm:pt modelId="{1760C755-BC36-4B5F-B274-D17D21E316FB}" type="pres">
      <dgm:prSet presAssocID="{10D4BABD-4357-4647-9AA7-F45AD3A47F98}" presName="parentTextArrow" presStyleLbl="node1" presStyleIdx="2" presStyleCnt="4"/>
      <dgm:spPr/>
    </dgm:pt>
    <dgm:pt modelId="{3B45D62B-8ECA-4770-A95B-B1F111BEFB0A}" type="pres">
      <dgm:prSet presAssocID="{5387BE55-3D99-4D82-9482-3C3EC426A9B9}" presName="sp" presStyleCnt="0"/>
      <dgm:spPr/>
    </dgm:pt>
    <dgm:pt modelId="{9DDF88F8-889A-4681-866C-771DDB9D069D}" type="pres">
      <dgm:prSet presAssocID="{BAD24FCB-6C46-420C-A8D7-BAB05DD4CC4D}" presName="arrowAndChildren" presStyleCnt="0"/>
      <dgm:spPr/>
    </dgm:pt>
    <dgm:pt modelId="{6567AB8F-F065-4DDC-9672-074EABC7D4BC}" type="pres">
      <dgm:prSet presAssocID="{BAD24FCB-6C46-420C-A8D7-BAB05DD4CC4D}" presName="parentTextArrow" presStyleLbl="node1" presStyleIdx="3" presStyleCnt="4"/>
      <dgm:spPr/>
    </dgm:pt>
  </dgm:ptLst>
  <dgm:cxnLst>
    <dgm:cxn modelId="{B4ED611C-D9DF-4089-B658-73C476D03093}" type="presOf" srcId="{0AEA190C-DE2F-43C0-9CB2-5C8DEC03FBB1}" destId="{077DD951-E138-44F8-91EB-AB72923810A1}" srcOrd="0" destOrd="0" presId="urn:microsoft.com/office/officeart/2005/8/layout/process4"/>
    <dgm:cxn modelId="{DA87772D-F164-4909-8BE5-5863EFD307D6}" type="presOf" srcId="{10D4BABD-4357-4647-9AA7-F45AD3A47F98}" destId="{1760C755-BC36-4B5F-B274-D17D21E316FB}" srcOrd="0" destOrd="0" presId="urn:microsoft.com/office/officeart/2005/8/layout/process4"/>
    <dgm:cxn modelId="{5BE68C2F-703A-47C3-9AB1-9779B4526C9C}" srcId="{0AEA190C-DE2F-43C0-9CB2-5C8DEC03FBB1}" destId="{39A16A64-AA28-43E9-A8D4-943A89913E42}" srcOrd="2" destOrd="0" parTransId="{079D4656-1C31-43AE-9E86-0063E2A55801}" sibTransId="{D3E20AE6-EA07-4354-98E9-F7231F5326B5}"/>
    <dgm:cxn modelId="{5BA6265D-35D6-43FC-8DA4-8C635270EBE4}" type="presOf" srcId="{39A16A64-AA28-43E9-A8D4-943A89913E42}" destId="{282A4855-7FE9-4D71-8E46-15CF14647414}" srcOrd="0" destOrd="0" presId="urn:microsoft.com/office/officeart/2005/8/layout/process4"/>
    <dgm:cxn modelId="{E646BC75-CB42-4038-A6F7-8EDF225C3F90}" type="presOf" srcId="{BAD24FCB-6C46-420C-A8D7-BAB05DD4CC4D}" destId="{6567AB8F-F065-4DDC-9672-074EABC7D4BC}" srcOrd="0" destOrd="0" presId="urn:microsoft.com/office/officeart/2005/8/layout/process4"/>
    <dgm:cxn modelId="{8003E45A-7C1F-4D99-8286-FD55A6BBB1FC}" srcId="{0AEA190C-DE2F-43C0-9CB2-5C8DEC03FBB1}" destId="{0739B56D-C8E8-4382-A776-2036471FC30D}" srcOrd="3" destOrd="0" parTransId="{A60DCD03-4706-4D2D-933C-2635299D4043}" sibTransId="{7636EAA1-2C7B-4D95-93BE-7D9302864347}"/>
    <dgm:cxn modelId="{36F444E1-948D-439E-B083-02BC0682522C}" srcId="{0AEA190C-DE2F-43C0-9CB2-5C8DEC03FBB1}" destId="{BAD24FCB-6C46-420C-A8D7-BAB05DD4CC4D}" srcOrd="0" destOrd="0" parTransId="{037B6FDE-483C-458B-A0E7-EFC0C629BAD5}" sibTransId="{5387BE55-3D99-4D82-9482-3C3EC426A9B9}"/>
    <dgm:cxn modelId="{13CB4EE4-09E3-4379-9211-26D231A76698}" srcId="{0AEA190C-DE2F-43C0-9CB2-5C8DEC03FBB1}" destId="{10D4BABD-4357-4647-9AA7-F45AD3A47F98}" srcOrd="1" destOrd="0" parTransId="{954409E3-60D9-4678-9230-320FEACE841A}" sibTransId="{4B575734-A528-4A90-A88A-1B722DB7AC86}"/>
    <dgm:cxn modelId="{4566F9F2-C4F6-4688-BC93-D0D838B44F82}" type="presOf" srcId="{0739B56D-C8E8-4382-A776-2036471FC30D}" destId="{D8F155E7-A76E-4C2D-BE4A-90A92C174263}" srcOrd="0" destOrd="0" presId="urn:microsoft.com/office/officeart/2005/8/layout/process4"/>
    <dgm:cxn modelId="{F64540AD-60A8-45F7-9E93-03F843D274B3}" type="presParOf" srcId="{077DD951-E138-44F8-91EB-AB72923810A1}" destId="{1CE785C2-D0E2-4C99-A2E2-9E4541524A32}" srcOrd="0" destOrd="0" presId="urn:microsoft.com/office/officeart/2005/8/layout/process4"/>
    <dgm:cxn modelId="{FFFC4FFC-72CD-4302-B954-687A52A74BE1}" type="presParOf" srcId="{1CE785C2-D0E2-4C99-A2E2-9E4541524A32}" destId="{D8F155E7-A76E-4C2D-BE4A-90A92C174263}" srcOrd="0" destOrd="0" presId="urn:microsoft.com/office/officeart/2005/8/layout/process4"/>
    <dgm:cxn modelId="{68BA3346-03F6-4937-9811-2E5924CD6FF0}" type="presParOf" srcId="{077DD951-E138-44F8-91EB-AB72923810A1}" destId="{C2E13BFF-157F-4B24-AF41-28924853EE88}" srcOrd="1" destOrd="0" presId="urn:microsoft.com/office/officeart/2005/8/layout/process4"/>
    <dgm:cxn modelId="{6AD7F909-15BB-4942-8E61-FA290A7BA4BF}" type="presParOf" srcId="{077DD951-E138-44F8-91EB-AB72923810A1}" destId="{8E43B57A-D635-4C53-B9B5-D2DD8319DB60}" srcOrd="2" destOrd="0" presId="urn:microsoft.com/office/officeart/2005/8/layout/process4"/>
    <dgm:cxn modelId="{0CFD9EB0-7188-45B3-81D4-B876B438AF09}" type="presParOf" srcId="{8E43B57A-D635-4C53-B9B5-D2DD8319DB60}" destId="{282A4855-7FE9-4D71-8E46-15CF14647414}" srcOrd="0" destOrd="0" presId="urn:microsoft.com/office/officeart/2005/8/layout/process4"/>
    <dgm:cxn modelId="{A84E9776-BCF9-4E4E-B60D-8A36327B2925}" type="presParOf" srcId="{077DD951-E138-44F8-91EB-AB72923810A1}" destId="{4C29ED3C-5DF2-4CB8-99A0-A461FCA93473}" srcOrd="3" destOrd="0" presId="urn:microsoft.com/office/officeart/2005/8/layout/process4"/>
    <dgm:cxn modelId="{4E8C33D6-95D6-4B10-AE42-A95AA16A5DD3}" type="presParOf" srcId="{077DD951-E138-44F8-91EB-AB72923810A1}" destId="{2C6CC028-92EA-4442-82BB-D2BE9F6C9578}" srcOrd="4" destOrd="0" presId="urn:microsoft.com/office/officeart/2005/8/layout/process4"/>
    <dgm:cxn modelId="{EDE8D302-0998-49D2-86B5-B9B27FAE1942}" type="presParOf" srcId="{2C6CC028-92EA-4442-82BB-D2BE9F6C9578}" destId="{1760C755-BC36-4B5F-B274-D17D21E316FB}" srcOrd="0" destOrd="0" presId="urn:microsoft.com/office/officeart/2005/8/layout/process4"/>
    <dgm:cxn modelId="{35A95C0B-203F-49D2-AB60-FEE206E0171E}" type="presParOf" srcId="{077DD951-E138-44F8-91EB-AB72923810A1}" destId="{3B45D62B-8ECA-4770-A95B-B1F111BEFB0A}" srcOrd="5" destOrd="0" presId="urn:microsoft.com/office/officeart/2005/8/layout/process4"/>
    <dgm:cxn modelId="{ADD15904-7AD5-4EEA-8A16-D0CD0D17E07B}" type="presParOf" srcId="{077DD951-E138-44F8-91EB-AB72923810A1}" destId="{9DDF88F8-889A-4681-866C-771DDB9D069D}" srcOrd="6" destOrd="0" presId="urn:microsoft.com/office/officeart/2005/8/layout/process4"/>
    <dgm:cxn modelId="{955A32D7-D284-47C2-9FDC-2D7BE6E1194C}" type="presParOf" srcId="{9DDF88F8-889A-4681-866C-771DDB9D069D}" destId="{6567AB8F-F065-4DDC-9672-074EABC7D4B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FA9CA-EE96-4B3E-BFF6-05765DD02823}">
      <dsp:nvSpPr>
        <dsp:cNvPr id="0" name=""/>
        <dsp:cNvSpPr/>
      </dsp:nvSpPr>
      <dsp:spPr>
        <a:xfrm>
          <a:off x="3576084" y="1423497"/>
          <a:ext cx="233915" cy="1024774"/>
        </a:xfrm>
        <a:custGeom>
          <a:avLst/>
          <a:gdLst/>
          <a:ahLst/>
          <a:cxnLst/>
          <a:rect l="0" t="0" r="0" b="0"/>
          <a:pathLst>
            <a:path>
              <a:moveTo>
                <a:pt x="233915" y="0"/>
              </a:moveTo>
              <a:lnTo>
                <a:pt x="233915" y="1024774"/>
              </a:lnTo>
              <a:lnTo>
                <a:pt x="0" y="1024774"/>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83F289-00B7-478E-8069-91E63F139EAE}">
      <dsp:nvSpPr>
        <dsp:cNvPr id="0" name=""/>
        <dsp:cNvSpPr/>
      </dsp:nvSpPr>
      <dsp:spPr>
        <a:xfrm>
          <a:off x="3810000" y="1423497"/>
          <a:ext cx="2695602" cy="2049549"/>
        </a:xfrm>
        <a:custGeom>
          <a:avLst/>
          <a:gdLst/>
          <a:ahLst/>
          <a:cxnLst/>
          <a:rect l="0" t="0" r="0" b="0"/>
          <a:pathLst>
            <a:path>
              <a:moveTo>
                <a:pt x="0" y="0"/>
              </a:moveTo>
              <a:lnTo>
                <a:pt x="0" y="1815633"/>
              </a:lnTo>
              <a:lnTo>
                <a:pt x="2695602" y="1815633"/>
              </a:lnTo>
              <a:lnTo>
                <a:pt x="2695602" y="204954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9A72D7-7454-44E1-B2F3-503E3E4581A8}">
      <dsp:nvSpPr>
        <dsp:cNvPr id="0" name=""/>
        <dsp:cNvSpPr/>
      </dsp:nvSpPr>
      <dsp:spPr>
        <a:xfrm>
          <a:off x="3764279" y="1423497"/>
          <a:ext cx="91440" cy="2049549"/>
        </a:xfrm>
        <a:custGeom>
          <a:avLst/>
          <a:gdLst/>
          <a:ahLst/>
          <a:cxnLst/>
          <a:rect l="0" t="0" r="0" b="0"/>
          <a:pathLst>
            <a:path>
              <a:moveTo>
                <a:pt x="45720" y="0"/>
              </a:moveTo>
              <a:lnTo>
                <a:pt x="45720" y="204954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4573A0-A6CC-4D3D-9145-181C34C1A5E5}">
      <dsp:nvSpPr>
        <dsp:cNvPr id="0" name=""/>
        <dsp:cNvSpPr/>
      </dsp:nvSpPr>
      <dsp:spPr>
        <a:xfrm>
          <a:off x="1114397" y="1423497"/>
          <a:ext cx="2695602" cy="2049549"/>
        </a:xfrm>
        <a:custGeom>
          <a:avLst/>
          <a:gdLst/>
          <a:ahLst/>
          <a:cxnLst/>
          <a:rect l="0" t="0" r="0" b="0"/>
          <a:pathLst>
            <a:path>
              <a:moveTo>
                <a:pt x="2695602" y="0"/>
              </a:moveTo>
              <a:lnTo>
                <a:pt x="2695602" y="1815633"/>
              </a:lnTo>
              <a:lnTo>
                <a:pt x="0" y="1815633"/>
              </a:lnTo>
              <a:lnTo>
                <a:pt x="0" y="204954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FAD9C-29C3-42F7-96CB-2C006379970D}">
      <dsp:nvSpPr>
        <dsp:cNvPr id="0" name=""/>
        <dsp:cNvSpPr/>
      </dsp:nvSpPr>
      <dsp:spPr>
        <a:xfrm>
          <a:off x="2696114" y="309611"/>
          <a:ext cx="2227770" cy="111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anose="02020603050405020304" pitchFamily="18" charset="0"/>
              <a:cs typeface="Times New Roman" panose="02020603050405020304" pitchFamily="18" charset="0"/>
            </a:rPr>
            <a:t>Нарық құрылымы</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2696114" y="309611"/>
        <a:ext cx="2227770" cy="1113885"/>
      </dsp:txXfrm>
    </dsp:sp>
    <dsp:sp modelId="{D7D92B90-84FF-4677-B600-72A937DB5A97}">
      <dsp:nvSpPr>
        <dsp:cNvPr id="0" name=""/>
        <dsp:cNvSpPr/>
      </dsp:nvSpPr>
      <dsp:spPr>
        <a:xfrm>
          <a:off x="511" y="3473046"/>
          <a:ext cx="2227770" cy="111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anose="02020603050405020304" pitchFamily="18" charset="0"/>
              <a:cs typeface="Times New Roman" panose="02020603050405020304" pitchFamily="18" charset="0"/>
            </a:rPr>
            <a:t>Абсолютті монополия</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511" y="3473046"/>
        <a:ext cx="2227770" cy="1113885"/>
      </dsp:txXfrm>
    </dsp:sp>
    <dsp:sp modelId="{E3594A5B-21BC-422C-937B-32AC63E8250D}">
      <dsp:nvSpPr>
        <dsp:cNvPr id="0" name=""/>
        <dsp:cNvSpPr/>
      </dsp:nvSpPr>
      <dsp:spPr>
        <a:xfrm>
          <a:off x="2696114" y="3473046"/>
          <a:ext cx="2227770" cy="111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anose="02020603050405020304" pitchFamily="18" charset="0"/>
              <a:cs typeface="Times New Roman" panose="02020603050405020304" pitchFamily="18" charset="0"/>
            </a:rPr>
            <a:t>Монополистік бәсеке</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2696114" y="3473046"/>
        <a:ext cx="2227770" cy="1113885"/>
      </dsp:txXfrm>
    </dsp:sp>
    <dsp:sp modelId="{280BE213-5F43-4D53-ADD9-D7775EC8B869}">
      <dsp:nvSpPr>
        <dsp:cNvPr id="0" name=""/>
        <dsp:cNvSpPr/>
      </dsp:nvSpPr>
      <dsp:spPr>
        <a:xfrm>
          <a:off x="5391717" y="3473046"/>
          <a:ext cx="2227770" cy="111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anose="02020603050405020304" pitchFamily="18" charset="0"/>
              <a:cs typeface="Times New Roman" panose="02020603050405020304" pitchFamily="18" charset="0"/>
            </a:rPr>
            <a:t>Олигополия</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5391717" y="3473046"/>
        <a:ext cx="2227770" cy="1113885"/>
      </dsp:txXfrm>
    </dsp:sp>
    <dsp:sp modelId="{7263F881-5F3A-4197-A780-E4E3A3ABD524}">
      <dsp:nvSpPr>
        <dsp:cNvPr id="0" name=""/>
        <dsp:cNvSpPr/>
      </dsp:nvSpPr>
      <dsp:spPr>
        <a:xfrm>
          <a:off x="1348313" y="1891329"/>
          <a:ext cx="2227770" cy="111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anose="02020603050405020304" pitchFamily="18" charset="0"/>
              <a:cs typeface="Times New Roman" panose="02020603050405020304" pitchFamily="18" charset="0"/>
            </a:rPr>
            <a:t>Жетілген бәсеке</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1348313" y="1891329"/>
        <a:ext cx="2227770" cy="11138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155E7-A76E-4C2D-BE4A-90A92C174263}">
      <dsp:nvSpPr>
        <dsp:cNvPr id="0" name=""/>
        <dsp:cNvSpPr/>
      </dsp:nvSpPr>
      <dsp:spPr>
        <a:xfrm>
          <a:off x="0" y="5020283"/>
          <a:ext cx="8229600" cy="1098315"/>
        </a:xfrm>
        <a:prstGeom prst="rect">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ru-RU" sz="1900" b="1" kern="1200" dirty="0" err="1">
              <a:latin typeface="Times New Roman" panose="02020603050405020304" pitchFamily="18" charset="0"/>
              <a:cs typeface="Times New Roman" panose="02020603050405020304" pitchFamily="18" charset="0"/>
            </a:rPr>
            <a:t>Жас</a:t>
          </a:r>
          <a:r>
            <a:rPr lang="kk-KZ" sz="1900" b="1" kern="1200" dirty="0">
              <a:latin typeface="Times New Roman" panose="02020603050405020304" pitchFamily="18" charset="0"/>
              <a:cs typeface="Times New Roman" panose="02020603050405020304" pitchFamily="18" charset="0"/>
            </a:rPr>
            <a:t>а</a:t>
          </a:r>
          <a:r>
            <a:rPr lang="ru-RU" sz="1900" b="1" kern="1200" dirty="0" err="1">
              <a:latin typeface="Times New Roman" panose="02020603050405020304" pitchFamily="18" charset="0"/>
              <a:cs typeface="Times New Roman" panose="02020603050405020304" pitchFamily="18" charset="0"/>
            </a:rPr>
            <a:t>нды</a:t>
          </a:r>
          <a:r>
            <a:rPr lang="ru-RU" sz="1900" b="1" kern="1200" dirty="0">
              <a:latin typeface="Times New Roman" panose="02020603050405020304" pitchFamily="18" charset="0"/>
              <a:cs typeface="Times New Roman" panose="02020603050405020304" pitchFamily="18" charset="0"/>
            </a:rPr>
            <a:t> (</a:t>
          </a:r>
          <a:r>
            <a:rPr lang="ru-RU" sz="1900" b="1" kern="1200" dirty="0" err="1">
              <a:latin typeface="Times New Roman" panose="02020603050405020304" pitchFamily="18" charset="0"/>
              <a:cs typeface="Times New Roman" panose="02020603050405020304" pitchFamily="18" charset="0"/>
            </a:rPr>
            <a:t>жабық</a:t>
          </a:r>
          <a:r>
            <a:rPr lang="ru-RU" sz="1900" b="1" kern="1200" dirty="0">
              <a:latin typeface="Times New Roman" panose="02020603050405020304" pitchFamily="18" charset="0"/>
              <a:cs typeface="Times New Roman" panose="02020603050405020304" pitchFamily="18" charset="0"/>
            </a:rPr>
            <a:t>)  монополия</a:t>
          </a:r>
          <a:r>
            <a:rPr lang="ru-RU" sz="1900" kern="1200" dirty="0">
              <a:latin typeface="Times New Roman" panose="02020603050405020304" pitchFamily="18" charset="0"/>
              <a:cs typeface="Times New Roman" panose="02020603050405020304" pitchFamily="18" charset="0"/>
            </a:rPr>
            <a:t>-</a:t>
          </a:r>
          <a:r>
            <a:rPr lang="ru-RU" sz="1900" kern="1200" dirty="0" err="1">
              <a:latin typeface="Times New Roman" panose="02020603050405020304" pitchFamily="18" charset="0"/>
              <a:cs typeface="Times New Roman" panose="02020603050405020304" pitchFamily="18" charset="0"/>
            </a:rPr>
            <a:t>сөз</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байласу</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немесе</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бәсекелесті</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басып</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тастау</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арқылы</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құрылған</a:t>
          </a:r>
          <a:r>
            <a:rPr lang="ru-RU" sz="1900" kern="1200" dirty="0">
              <a:latin typeface="Times New Roman" panose="02020603050405020304" pitchFamily="18" charset="0"/>
              <a:cs typeface="Times New Roman" panose="02020603050405020304" pitchFamily="18" charset="0"/>
            </a:rPr>
            <a:t> монополия</a:t>
          </a:r>
        </a:p>
      </dsp:txBody>
      <dsp:txXfrm>
        <a:off x="0" y="5020283"/>
        <a:ext cx="8229600" cy="1098315"/>
      </dsp:txXfrm>
    </dsp:sp>
    <dsp:sp modelId="{282A4855-7FE9-4D71-8E46-15CF14647414}">
      <dsp:nvSpPr>
        <dsp:cNvPr id="0" name=""/>
        <dsp:cNvSpPr/>
      </dsp:nvSpPr>
      <dsp:spPr>
        <a:xfrm rot="10800000">
          <a:off x="0" y="3347549"/>
          <a:ext cx="8229600" cy="1689209"/>
        </a:xfrm>
        <a:prstGeom prst="upArrowCallout">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ru-RU" sz="1900" b="1" kern="1200" dirty="0" err="1">
              <a:latin typeface="Times New Roman" panose="02020603050405020304" pitchFamily="18" charset="0"/>
              <a:cs typeface="Times New Roman" panose="02020603050405020304" pitchFamily="18" charset="0"/>
            </a:rPr>
            <a:t>Кездейсоқ</a:t>
          </a:r>
          <a:r>
            <a:rPr lang="ru-RU" sz="1900" b="1" kern="1200" dirty="0">
              <a:latin typeface="Times New Roman" panose="02020603050405020304" pitchFamily="18" charset="0"/>
              <a:cs typeface="Times New Roman" panose="02020603050405020304" pitchFamily="18" charset="0"/>
            </a:rPr>
            <a:t> (</a:t>
          </a:r>
          <a:r>
            <a:rPr lang="ru-RU" sz="1900" b="1" kern="1200" dirty="0" err="1">
              <a:latin typeface="Times New Roman" panose="02020603050405020304" pitchFamily="18" charset="0"/>
              <a:cs typeface="Times New Roman" panose="02020603050405020304" pitchFamily="18" charset="0"/>
            </a:rPr>
            <a:t>ашық</a:t>
          </a:r>
          <a:r>
            <a:rPr lang="ru-RU" sz="1900" b="1" kern="1200" dirty="0">
              <a:latin typeface="Times New Roman" panose="02020603050405020304" pitchFamily="18" charset="0"/>
              <a:cs typeface="Times New Roman" panose="02020603050405020304" pitchFamily="18" charset="0"/>
            </a:rPr>
            <a:t>) монополия- </a:t>
          </a:r>
          <a:r>
            <a:rPr lang="ru-RU" sz="1900" kern="1200" dirty="0" err="1">
              <a:latin typeface="Times New Roman" panose="02020603050405020304" pitchFamily="18" charset="0"/>
              <a:cs typeface="Times New Roman" panose="02020603050405020304" pitchFamily="18" charset="0"/>
            </a:rPr>
            <a:t>өз</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тұтынушылары</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үшін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уақытша</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сұранысты</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ұсыныстан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асырып</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түсіру</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нәтижесінде</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пайда</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болады</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бұл</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капиталдың</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тиімді</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жұмсалуын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қамтамасыз</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етеді</a:t>
          </a:r>
          <a:endParaRPr lang="ru-RU" sz="1900" kern="1200" dirty="0">
            <a:latin typeface="Times New Roman" panose="02020603050405020304" pitchFamily="18" charset="0"/>
            <a:cs typeface="Times New Roman" panose="02020603050405020304" pitchFamily="18" charset="0"/>
          </a:endParaRPr>
        </a:p>
      </dsp:txBody>
      <dsp:txXfrm rot="10800000">
        <a:off x="0" y="3347549"/>
        <a:ext cx="8229600" cy="1097597"/>
      </dsp:txXfrm>
    </dsp:sp>
    <dsp:sp modelId="{1760C755-BC36-4B5F-B274-D17D21E316FB}">
      <dsp:nvSpPr>
        <dsp:cNvPr id="0" name=""/>
        <dsp:cNvSpPr/>
      </dsp:nvSpPr>
      <dsp:spPr>
        <a:xfrm rot="10800000">
          <a:off x="0" y="1674815"/>
          <a:ext cx="8229600" cy="1689209"/>
        </a:xfrm>
        <a:prstGeom prst="upArrowCallout">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ru-RU" sz="1900" b="1" kern="1200" dirty="0" err="1">
              <a:latin typeface="Times New Roman" panose="02020603050405020304" pitchFamily="18" charset="0"/>
              <a:cs typeface="Times New Roman" panose="02020603050405020304" pitchFamily="18" charset="0"/>
            </a:rPr>
            <a:t>Табиғи</a:t>
          </a:r>
          <a:r>
            <a:rPr lang="ru-RU" sz="1900" b="1" kern="1200" dirty="0">
              <a:latin typeface="Times New Roman" panose="02020603050405020304" pitchFamily="18" charset="0"/>
              <a:cs typeface="Times New Roman" panose="02020603050405020304" pitchFamily="18" charset="0"/>
            </a:rPr>
            <a:t> (</a:t>
          </a:r>
          <a:r>
            <a:rPr lang="ru-RU" sz="1900" b="1" kern="1200" dirty="0" err="1">
              <a:latin typeface="Times New Roman" panose="02020603050405020304" pitchFamily="18" charset="0"/>
              <a:cs typeface="Times New Roman" panose="02020603050405020304" pitchFamily="18" charset="0"/>
            </a:rPr>
            <a:t>мемлекеттік</a:t>
          </a:r>
          <a:r>
            <a:rPr lang="ru-RU" sz="1900" b="1" kern="1200" dirty="0">
              <a:latin typeface="Times New Roman" panose="02020603050405020304" pitchFamily="18" charset="0"/>
              <a:cs typeface="Times New Roman" panose="02020603050405020304" pitchFamily="18" charset="0"/>
            </a:rPr>
            <a:t>) монополия</a:t>
          </a:r>
          <a:r>
            <a:rPr lang="ru-RU" sz="1900" kern="1200" dirty="0">
              <a:latin typeface="Times New Roman" panose="02020603050405020304" pitchFamily="18" charset="0"/>
              <a:cs typeface="Times New Roman" panose="02020603050405020304" pitchFamily="18" charset="0"/>
            </a:rPr>
            <a:t>-</a:t>
          </a:r>
          <a:r>
            <a:rPr lang="ru-RU" sz="1900" kern="1200" dirty="0" err="1">
              <a:latin typeface="Times New Roman" panose="02020603050405020304" pitchFamily="18" charset="0"/>
              <a:cs typeface="Times New Roman" panose="02020603050405020304" pitchFamily="18" charset="0"/>
            </a:rPr>
            <a:t>бұл</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екі</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немесе</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бұдан</a:t>
          </a:r>
          <a:r>
            <a:rPr lang="ru-RU" sz="1900" kern="1200" dirty="0">
              <a:latin typeface="Times New Roman" panose="02020603050405020304" pitchFamily="18" charset="0"/>
              <a:cs typeface="Times New Roman" panose="02020603050405020304" pitchFamily="18" charset="0"/>
            </a:rPr>
            <a:t> да </a:t>
          </a:r>
          <a:r>
            <a:rPr lang="ru-RU" sz="1900" kern="1200" dirty="0" err="1">
              <a:latin typeface="Times New Roman" panose="02020603050405020304" pitchFamily="18" charset="0"/>
              <a:cs typeface="Times New Roman" panose="02020603050405020304" pitchFamily="18" charset="0"/>
            </a:rPr>
            <a:t>көп</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фирмалардан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гөрі</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нарықты</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шығыны</a:t>
          </a:r>
          <a:r>
            <a:rPr lang="ru-RU" sz="1900" kern="1200" dirty="0">
              <a:latin typeface="Times New Roman" panose="02020603050405020304" pitchFamily="18" charset="0"/>
              <a:cs typeface="Times New Roman" panose="02020603050405020304" pitchFamily="18" charset="0"/>
            </a:rPr>
            <a:t> аз </a:t>
          </a:r>
          <a:r>
            <a:rPr lang="ru-RU" sz="1900" kern="1200" dirty="0" err="1">
              <a:latin typeface="Times New Roman" panose="02020603050405020304" pitchFamily="18" charset="0"/>
              <a:cs typeface="Times New Roman" panose="02020603050405020304" pitchFamily="18" charset="0"/>
            </a:rPr>
            <a:t>қандай</a:t>
          </a:r>
          <a:r>
            <a:rPr lang="ru-RU" sz="1900" kern="1200" dirty="0">
              <a:latin typeface="Times New Roman" panose="02020603050405020304" pitchFamily="18" charset="0"/>
              <a:cs typeface="Times New Roman" panose="02020603050405020304" pitchFamily="18" charset="0"/>
            </a:rPr>
            <a:t> да </a:t>
          </a:r>
          <a:r>
            <a:rPr lang="ru-RU" sz="1900" kern="1200" dirty="0" err="1">
              <a:latin typeface="Times New Roman" panose="02020603050405020304" pitchFamily="18" charset="0"/>
              <a:cs typeface="Times New Roman" panose="02020603050405020304" pitchFamily="18" charset="0"/>
            </a:rPr>
            <a:t>бір</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тауар</a:t>
          </a:r>
          <a:r>
            <a:rPr lang="ru-RU" sz="1900" kern="1200" dirty="0">
              <a:latin typeface="Times New Roman" panose="02020603050405020304" pitchFamily="18" charset="0"/>
              <a:cs typeface="Times New Roman" panose="02020603050405020304" pitchFamily="18" charset="0"/>
            </a:rPr>
            <a:t>, не </a:t>
          </a:r>
          <a:r>
            <a:rPr lang="ru-RU" sz="1900" kern="1200" dirty="0" err="1">
              <a:latin typeface="Times New Roman" panose="02020603050405020304" pitchFamily="18" charset="0"/>
              <a:cs typeface="Times New Roman" panose="02020603050405020304" pitchFamily="18" charset="0"/>
            </a:rPr>
            <a:t>қызметпен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қамтамасыз</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ететін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жалғыз</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ғана</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фирмадан</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пайда</a:t>
          </a:r>
          <a:r>
            <a:rPr lang="ru-RU" sz="1900" kern="1200" dirty="0">
              <a:latin typeface="Times New Roman" panose="02020603050405020304" pitchFamily="18" charset="0"/>
              <a:cs typeface="Times New Roman" panose="02020603050405020304" pitchFamily="18" charset="0"/>
            </a:rPr>
            <a:t> </a:t>
          </a:r>
          <a:r>
            <a:rPr lang="ru-RU" sz="1900" kern="1200" dirty="0" err="1">
              <a:latin typeface="Times New Roman" panose="02020603050405020304" pitchFamily="18" charset="0"/>
              <a:cs typeface="Times New Roman" panose="02020603050405020304" pitchFamily="18" charset="0"/>
            </a:rPr>
            <a:t>болған</a:t>
          </a:r>
          <a:r>
            <a:rPr lang="ru-RU" sz="1900" kern="1200" dirty="0">
              <a:latin typeface="Times New Roman" panose="02020603050405020304" pitchFamily="18" charset="0"/>
              <a:cs typeface="Times New Roman" panose="02020603050405020304" pitchFamily="18" charset="0"/>
            </a:rPr>
            <a:t> монополия</a:t>
          </a:r>
        </a:p>
      </dsp:txBody>
      <dsp:txXfrm rot="10800000">
        <a:off x="0" y="1674815"/>
        <a:ext cx="8229600" cy="1097597"/>
      </dsp:txXfrm>
    </dsp:sp>
    <dsp:sp modelId="{6567AB8F-F065-4DDC-9672-074EABC7D4BC}">
      <dsp:nvSpPr>
        <dsp:cNvPr id="0" name=""/>
        <dsp:cNvSpPr/>
      </dsp:nvSpPr>
      <dsp:spPr>
        <a:xfrm rot="10800000">
          <a:off x="0" y="2080"/>
          <a:ext cx="8229600" cy="1689209"/>
        </a:xfrm>
        <a:prstGeom prst="upArrowCallout">
          <a:avLst/>
        </a:prstGeom>
        <a:gradFill rotWithShape="0">
          <a:gsLst>
            <a:gs pos="0">
              <a:schemeClr val="accent1">
                <a:hueOff val="0"/>
                <a:satOff val="0"/>
                <a:lumOff val="0"/>
                <a:alphaOff val="0"/>
                <a:tint val="60000"/>
                <a:lumMod val="104000"/>
              </a:schemeClr>
            </a:gs>
            <a:gs pos="100000">
              <a:schemeClr val="accent1">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ru-RU" sz="2400" kern="1200" dirty="0" err="1">
              <a:latin typeface="Times New Roman" panose="02020603050405020304" pitchFamily="18" charset="0"/>
              <a:cs typeface="Times New Roman" panose="02020603050405020304" pitchFamily="18" charset="0"/>
            </a:rPr>
            <a:t>Монополиялардың түрлері:</a:t>
          </a:r>
          <a:endParaRPr lang="ru-RU" sz="2400" kern="1200" dirty="0">
            <a:latin typeface="Times New Roman" panose="02020603050405020304" pitchFamily="18" charset="0"/>
            <a:cs typeface="Times New Roman" panose="02020603050405020304" pitchFamily="18" charset="0"/>
          </a:endParaRPr>
        </a:p>
      </dsp:txBody>
      <dsp:txXfrm rot="10800000">
        <a:off x="0" y="2080"/>
        <a:ext cx="8229600" cy="10975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a:xfrm>
            <a:off x="3623733" y="6117336"/>
            <a:ext cx="3609438" cy="365125"/>
          </a:xfrm>
        </p:spPr>
        <p:txBody>
          <a:bodyPr/>
          <a:lstStyle/>
          <a:p>
            <a:endParaRPr lang="ru-RU"/>
          </a:p>
        </p:txBody>
      </p:sp>
      <p:sp>
        <p:nvSpPr>
          <p:cNvPr id="6" name="Slide Number Placeholder 5"/>
          <p:cNvSpPr>
            <a:spLocks noGrp="1"/>
          </p:cNvSpPr>
          <p:nvPr>
            <p:ph type="sldNum" sz="quarter" idx="12"/>
          </p:nvPr>
        </p:nvSpPr>
        <p:spPr>
          <a:xfrm>
            <a:off x="8275320" y="6117336"/>
            <a:ext cx="411480" cy="365125"/>
          </a:xfrm>
        </p:spPr>
        <p:txBody>
          <a:bodyPr/>
          <a:lstStyle/>
          <a:p>
            <a:fld id="{725C68B6-61C2-468F-89AB-4B9F7531AA68}" type="slidenum">
              <a:rPr lang="ru-RU" smtClean="0"/>
              <a:pPr/>
              <a:t>‹#›</a:t>
            </a:fld>
            <a:endParaRPr lang="ru-RU"/>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939985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a:xfrm>
            <a:off x="1972647" y="6108173"/>
            <a:ext cx="5314517" cy="365125"/>
          </a:xfrm>
        </p:spPr>
        <p:txBody>
          <a:bodyPr/>
          <a:lstStyle/>
          <a:p>
            <a:endParaRPr lang="ru-RU"/>
          </a:p>
        </p:txBody>
      </p:sp>
      <p:sp>
        <p:nvSpPr>
          <p:cNvPr id="6" name="Slide Number Placeholder 5"/>
          <p:cNvSpPr>
            <a:spLocks noGrp="1"/>
          </p:cNvSpPr>
          <p:nvPr>
            <p:ph type="sldNum" sz="quarter" idx="12"/>
          </p:nvPr>
        </p:nvSpPr>
        <p:spPr>
          <a:xfrm>
            <a:off x="8258967" y="6108173"/>
            <a:ext cx="427833"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49864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8273317" y="6116070"/>
            <a:ext cx="413483"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73483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28447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9326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7407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49851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4875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54416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21432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39346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9950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65878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814303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480785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993132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17.04.2023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39080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106E36-FD25-4E2D-B0AA-010F637433A0}" type="datetimeFigureOut">
              <a:rPr lang="ru-RU" smtClean="0"/>
              <a:pPr/>
              <a:t>17.04.2023</a:t>
            </a:fld>
            <a:endParaRPr lang="ru-RU"/>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42088865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1331640" y="548680"/>
            <a:ext cx="7355160" cy="5577483"/>
          </a:xfrm>
        </p:spPr>
        <p:txBody>
          <a:bodyPr>
            <a:normAutofit/>
          </a:bodyPr>
          <a:lstStyle/>
          <a:p>
            <a:pPr algn="ctr">
              <a:buNone/>
            </a:pPr>
            <a:r>
              <a:rPr lang="kk-KZ" sz="3600" b="1" i="1" u="sng" dirty="0">
                <a:solidFill>
                  <a:srgbClr val="FF0000"/>
                </a:solidFill>
                <a:latin typeface="Times New Roman" panose="02020603050405020304" pitchFamily="18" charset="0"/>
                <a:cs typeface="Times New Roman" panose="02020603050405020304" pitchFamily="18" charset="0"/>
              </a:rPr>
              <a:t>Тақырып </a:t>
            </a:r>
            <a:r>
              <a:rPr lang="en-US" sz="3600" b="1" i="1" u="sng" dirty="0">
                <a:solidFill>
                  <a:srgbClr val="FF0000"/>
                </a:solidFill>
                <a:latin typeface="Times New Roman" panose="02020603050405020304" pitchFamily="18" charset="0"/>
                <a:cs typeface="Times New Roman" panose="02020603050405020304" pitchFamily="18" charset="0"/>
              </a:rPr>
              <a:t>6</a:t>
            </a:r>
          </a:p>
          <a:p>
            <a:pPr algn="ctr">
              <a:buNone/>
            </a:pPr>
            <a:r>
              <a:rPr lang="ru-RU" sz="3600" b="1" i="1" dirty="0" err="1">
                <a:latin typeface="Times New Roman" panose="02020603050405020304" pitchFamily="18" charset="0"/>
                <a:cs typeface="Times New Roman" panose="02020603050405020304" pitchFamily="18" charset="0"/>
              </a:rPr>
              <a:t>Жетілген</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және</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жетілмеген</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бәсеке</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жағдайындағы</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нарықтық</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құрылымдар</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және</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олардың</a:t>
            </a:r>
            <a:r>
              <a:rPr lang="ru-RU" sz="3600" b="1" i="1" dirty="0">
                <a:latin typeface="Times New Roman" panose="02020603050405020304" pitchFamily="18" charset="0"/>
                <a:cs typeface="Times New Roman" panose="02020603050405020304" pitchFamily="18" charset="0"/>
              </a:rPr>
              <a:t> </a:t>
            </a:r>
            <a:r>
              <a:rPr lang="ru-RU" sz="3600" b="1" i="1" dirty="0" err="1">
                <a:latin typeface="Times New Roman" panose="02020603050405020304" pitchFamily="18" charset="0"/>
                <a:cs typeface="Times New Roman" panose="02020603050405020304" pitchFamily="18" charset="0"/>
              </a:rPr>
              <a:t>қызметтері</a:t>
            </a:r>
            <a:endParaRPr lang="ru-RU" sz="3600" b="1" i="1" dirty="0">
              <a:latin typeface="Times New Roman" panose="02020603050405020304" pitchFamily="18" charset="0"/>
              <a:cs typeface="Times New Roman" panose="02020603050405020304" pitchFamily="18" charset="0"/>
            </a:endParaRPr>
          </a:p>
          <a:p>
            <a:pPr algn="ctr">
              <a:buNone/>
            </a:pPr>
            <a:endParaRPr lang="kk-KZ" sz="3200" dirty="0">
              <a:latin typeface="Times New Roman" panose="02020603050405020304" pitchFamily="18" charset="0"/>
              <a:cs typeface="Times New Roman" panose="02020603050405020304" pitchFamily="18" charset="0"/>
            </a:endParaRPr>
          </a:p>
          <a:p>
            <a:pPr algn="ctr">
              <a:buNone/>
            </a:pPr>
            <a:endParaRPr lang="kk-KZ" sz="3200" dirty="0">
              <a:latin typeface="Times New Roman" panose="02020603050405020304" pitchFamily="18" charset="0"/>
              <a:cs typeface="Times New Roman" panose="02020603050405020304" pitchFamily="18" charset="0"/>
            </a:endParaRPr>
          </a:p>
          <a:p>
            <a:pPr algn="r">
              <a:buNone/>
            </a:pPr>
            <a:r>
              <a:rPr lang="kk-KZ" sz="3200" dirty="0">
                <a:latin typeface="Times New Roman" panose="02020603050405020304" pitchFamily="18" charset="0"/>
                <a:cs typeface="Times New Roman" panose="02020603050405020304" pitchFamily="18" charset="0"/>
              </a:rPr>
              <a:t>Д</a:t>
            </a:r>
            <a:r>
              <a:rPr lang="ru-RU" sz="3200" dirty="0" err="1">
                <a:latin typeface="Times New Roman" panose="02020603050405020304" pitchFamily="18" charset="0"/>
                <a:cs typeface="Times New Roman" panose="02020603050405020304" pitchFamily="18" charset="0"/>
              </a:rPr>
              <a:t>әріскер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Сагидолдина</a:t>
            </a:r>
            <a:r>
              <a:rPr lang="ru-RU" sz="3200" dirty="0">
                <a:latin typeface="Times New Roman" panose="02020603050405020304" pitchFamily="18" charset="0"/>
                <a:cs typeface="Times New Roman" panose="02020603050405020304" pitchFamily="18" charset="0"/>
              </a:rPr>
              <a:t> А.Ж.</a:t>
            </a:r>
          </a:p>
          <a:p>
            <a:pPr lvl="0" algn="just"/>
            <a:endParaRPr lang="ru-RU"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1061AD-C767-4B6B-BB7A-A35BFA05500F}"/>
              </a:ext>
            </a:extLst>
          </p:cNvPr>
          <p:cNvSpPr>
            <a:spLocks noGrp="1"/>
          </p:cNvSpPr>
          <p:nvPr>
            <p:ph type="title"/>
          </p:nvPr>
        </p:nvSpPr>
        <p:spPr/>
        <p:txBody>
          <a:bodyPr/>
          <a:lstStyle/>
          <a:p>
            <a:r>
              <a:rPr lang="kk-KZ" b="1" i="1" u="sng" dirty="0">
                <a:solidFill>
                  <a:srgbClr val="FF0000"/>
                </a:solidFill>
                <a:latin typeface="Times New Roman" panose="02020603050405020304" pitchFamily="18" charset="0"/>
                <a:cs typeface="Times New Roman" panose="02020603050405020304" pitchFamily="18" charset="0"/>
              </a:rPr>
              <a:t>Қарастырылатын сұрақтар:</a:t>
            </a:r>
            <a:endParaRPr lang="ru-RU" b="1" i="1" u="sng" dirty="0">
              <a:solidFill>
                <a:srgbClr val="FF0000"/>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21A437AE-BACB-4231-8567-59F1C0968F2A}"/>
              </a:ext>
            </a:extLst>
          </p:cNvPr>
          <p:cNvSpPr>
            <a:spLocks noGrp="1"/>
          </p:cNvSpPr>
          <p:nvPr>
            <p:ph idx="1"/>
          </p:nvPr>
        </p:nvSpPr>
        <p:spPr/>
        <p:txBody>
          <a:bodyPr/>
          <a:lstStyle/>
          <a:p>
            <a:pPr marL="0" lvl="0" indent="0" algn="just">
              <a:buNone/>
            </a:pPr>
            <a:r>
              <a:rPr lang="ru-RU" sz="2800" dirty="0">
                <a:latin typeface="Times New Roman" panose="02020603050405020304" pitchFamily="18" charset="0"/>
                <a:cs typeface="Times New Roman" panose="02020603050405020304" pitchFamily="18" charset="0"/>
              </a:rPr>
              <a:t>1. </a:t>
            </a:r>
            <a:r>
              <a:rPr lang="ru-RU" sz="2800" dirty="0" err="1">
                <a:latin typeface="Times New Roman" panose="02020603050405020304" pitchFamily="18" charset="0"/>
                <a:cs typeface="Times New Roman" panose="02020603050405020304" pitchFamily="18" charset="0"/>
              </a:rPr>
              <a:t>Жетілген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бәсеке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түрлері</a:t>
            </a:r>
            <a:endParaRPr lang="ru-RU" sz="2800" dirty="0">
              <a:latin typeface="Times New Roman" panose="02020603050405020304" pitchFamily="18" charset="0"/>
              <a:cs typeface="Times New Roman" panose="02020603050405020304" pitchFamily="18" charset="0"/>
            </a:endParaRPr>
          </a:p>
          <a:p>
            <a:pPr marL="0" lvl="0" indent="0" algn="just">
              <a:buNone/>
            </a:pPr>
            <a:r>
              <a:rPr lang="kk-KZ" sz="2800" dirty="0">
                <a:latin typeface="Times New Roman" panose="02020603050405020304" pitchFamily="18" charset="0"/>
                <a:cs typeface="Times New Roman" panose="02020603050405020304" pitchFamily="18" charset="0"/>
              </a:rPr>
              <a:t>2. Жетілмеген бәсеке, түрлері</a:t>
            </a:r>
            <a:endParaRPr lang="ru-RU" sz="2800" dirty="0">
              <a:latin typeface="Times New Roman" panose="02020603050405020304" pitchFamily="18" charset="0"/>
              <a:cs typeface="Times New Roman" panose="02020603050405020304" pitchFamily="18" charset="0"/>
            </a:endParaRPr>
          </a:p>
          <a:p>
            <a:pPr marL="0" lvl="0" indent="0" algn="just">
              <a:buNone/>
            </a:pPr>
            <a:r>
              <a:rPr lang="ru-RU" sz="2800" dirty="0">
                <a:latin typeface="Times New Roman" panose="02020603050405020304" pitchFamily="18" charset="0"/>
                <a:cs typeface="Times New Roman" panose="02020603050405020304" pitchFamily="18" charset="0"/>
              </a:rPr>
              <a:t>3.Монополияға </a:t>
            </a:r>
            <a:r>
              <a:rPr lang="ru-RU" sz="2800" dirty="0" err="1">
                <a:latin typeface="Times New Roman" panose="02020603050405020304" pitchFamily="18" charset="0"/>
                <a:cs typeface="Times New Roman" panose="02020603050405020304" pitchFamily="18" charset="0"/>
              </a:rPr>
              <a:t>қарсы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саясат</a:t>
            </a:r>
            <a:endParaRPr lang="ru-RU" sz="2800" dirty="0">
              <a:latin typeface="Times New Roman" panose="02020603050405020304" pitchFamily="18" charset="0"/>
              <a:cs typeface="Times New Roman" panose="02020603050405020304" pitchFamily="18" charset="0"/>
            </a:endParaRPr>
          </a:p>
          <a:p>
            <a:pPr marL="0" lvl="0" indent="0" algn="just">
              <a:buNone/>
            </a:pPr>
            <a:r>
              <a:rPr lang="ru-RU" sz="2800" dirty="0">
                <a:latin typeface="Times New Roman" panose="02020603050405020304" pitchFamily="18" charset="0"/>
                <a:cs typeface="Times New Roman" panose="02020603050405020304" pitchFamily="18" charset="0"/>
              </a:rPr>
              <a:t>4. </a:t>
            </a:r>
            <a:r>
              <a:rPr lang="ru-RU" sz="2800" dirty="0" err="1">
                <a:latin typeface="Times New Roman" panose="02020603050405020304" pitchFamily="18" charset="0"/>
                <a:cs typeface="Times New Roman" panose="02020603050405020304" pitchFamily="18" charset="0"/>
              </a:rPr>
              <a:t>Дәрісті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қортындылау</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020436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188640"/>
            <a:ext cx="7704667" cy="2249761"/>
          </a:xfrm>
        </p:spPr>
        <p:txBody>
          <a:bodyPr>
            <a:noAutofit/>
          </a:bodyPr>
          <a:lstStyle/>
          <a:p>
            <a:r>
              <a:rPr lang="ru-RU" sz="2800" b="1" u="sng" dirty="0" err="1">
                <a:solidFill>
                  <a:srgbClr val="FF0000"/>
                </a:solidFill>
                <a:latin typeface="Times New Roman" panose="02020603050405020304" pitchFamily="18" charset="0"/>
                <a:cs typeface="Times New Roman" panose="02020603050405020304" pitchFamily="18" charset="0"/>
              </a:rPr>
              <a:t>Нарықтық</a:t>
            </a:r>
            <a:r>
              <a:rPr lang="ru-RU" sz="2800" b="1" u="sng" dirty="0">
                <a:solidFill>
                  <a:srgbClr val="FF0000"/>
                </a:solidFill>
                <a:latin typeface="Times New Roman" panose="02020603050405020304" pitchFamily="18" charset="0"/>
                <a:cs typeface="Times New Roman" panose="02020603050405020304" pitchFamily="18" charset="0"/>
              </a:rPr>
              <a:t> </a:t>
            </a:r>
            <a:r>
              <a:rPr lang="ru-RU" sz="2800" b="1" u="sng" dirty="0" err="1">
                <a:solidFill>
                  <a:srgbClr val="FF0000"/>
                </a:solidFill>
                <a:latin typeface="Times New Roman" panose="02020603050405020304" pitchFamily="18" charset="0"/>
                <a:cs typeface="Times New Roman" panose="02020603050405020304" pitchFamily="18" charset="0"/>
              </a:rPr>
              <a:t>құрылым</a:t>
            </a:r>
            <a:r>
              <a:rPr lang="ru-RU" sz="2800" b="1" u="sng"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өзара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әрекеттесу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анықтайтын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тепе-</a:t>
            </a:r>
            <a:r>
              <a:rPr lang="ru-RU" sz="2800" dirty="0" err="1">
                <a:latin typeface="Times New Roman" panose="02020603050405020304" pitchFamily="18" charset="0"/>
                <a:cs typeface="Times New Roman" panose="02020603050405020304" pitchFamily="18" charset="0"/>
              </a:rPr>
              <a:t>теңдіктің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қалыптасу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әдістерін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көрсететін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ұйымдастыру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белгілерінің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жиынтығы</a:t>
            </a:r>
            <a:r>
              <a:rPr lang="ru-RU" sz="2800" dirty="0">
                <a:latin typeface="Times New Roman" panose="02020603050405020304" pitchFamily="18" charset="0"/>
                <a:cs typeface="Times New Roman" panose="02020603050405020304" pitchFamily="18" charset="0"/>
              </a:rPr>
              <a:t>.</a:t>
            </a:r>
          </a:p>
        </p:txBody>
      </p:sp>
      <p:sp>
        <p:nvSpPr>
          <p:cNvPr id="3" name="Объект 2"/>
          <p:cNvSpPr>
            <a:spLocks noGrp="1"/>
          </p:cNvSpPr>
          <p:nvPr>
            <p:ph idx="1"/>
          </p:nvPr>
        </p:nvSpPr>
        <p:spPr>
          <a:xfrm>
            <a:off x="1547664" y="2667000"/>
            <a:ext cx="7139136" cy="4002360"/>
          </a:xfrm>
        </p:spPr>
        <p:txBody>
          <a:bodyPr>
            <a:normAutofit fontScale="77500" lnSpcReduction="20000"/>
          </a:bodyPr>
          <a:lstStyle/>
          <a:p>
            <a:pPr marL="0" indent="0">
              <a:buNone/>
            </a:pP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құрылымның</a:t>
            </a:r>
            <a:r>
              <a:rPr lang="ru-RU" sz="2800" dirty="0">
                <a:latin typeface="Times New Roman" panose="02020603050405020304" pitchFamily="18" charset="0"/>
                <a:cs typeface="Times New Roman" panose="02020603050405020304" pitchFamily="18" charset="0"/>
              </a:rPr>
              <a:t> 108 </a:t>
            </a:r>
            <a:r>
              <a:rPr lang="ru-RU" sz="2800" dirty="0" err="1">
                <a:latin typeface="Times New Roman" panose="02020603050405020304" pitchFamily="18" charset="0"/>
                <a:cs typeface="Times New Roman" panose="02020603050405020304" pitchFamily="18" charset="0"/>
              </a:rPr>
              <a:t>типін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анықтайтын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негізгі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факторлардың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бірнешеуін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бөліп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көрсетуге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болады</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1. </a:t>
            </a:r>
            <a:r>
              <a:rPr lang="ru-RU" sz="2800" dirty="0" err="1">
                <a:latin typeface="Times New Roman" panose="02020603050405020304" pitchFamily="18" charset="0"/>
                <a:cs typeface="Times New Roman" panose="02020603050405020304" pitchFamily="18" charset="0"/>
              </a:rPr>
              <a:t>Өндірушілердің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шоғырлануы</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2. </a:t>
            </a:r>
            <a:r>
              <a:rPr lang="ru-RU" sz="2800" dirty="0" err="1">
                <a:latin typeface="Times New Roman" panose="02020603050405020304" pitchFamily="18" charset="0"/>
                <a:cs typeface="Times New Roman" panose="02020603050405020304" pitchFamily="18" charset="0"/>
              </a:rPr>
              <a:t>Сатып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алушылардың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шоғырлануы</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3. </a:t>
            </a:r>
            <a:r>
              <a:rPr lang="ru-RU" sz="2800" dirty="0" err="1">
                <a:latin typeface="Times New Roman" panose="02020603050405020304" pitchFamily="18" charset="0"/>
                <a:cs typeface="Times New Roman" panose="02020603050405020304" pitchFamily="18" charset="0"/>
              </a:rPr>
              <a:t>Өнімді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ерекшелендіру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дәрежесі</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4.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ақпараттың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толықтылығы</a:t>
            </a:r>
            <a:r>
              <a:rPr lang="ru-RU" sz="2800" dirty="0">
                <a:latin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 5. </a:t>
            </a:r>
            <a:r>
              <a:rPr lang="ru-RU" sz="2800" dirty="0" err="1">
                <a:latin typeface="Times New Roman" panose="02020603050405020304" pitchFamily="18" charset="0"/>
                <a:cs typeface="Times New Roman" panose="02020603050405020304" pitchFamily="18" charset="0"/>
              </a:rPr>
              <a:t>Салаға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кіру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шығып</a:t>
            </a:r>
            <a:r>
              <a:rPr lang="ru-RU" sz="2800" dirty="0">
                <a:latin typeface="Times New Roman" panose="02020603050405020304" pitchFamily="18" charset="0"/>
                <a:cs typeface="Times New Roman" panose="02020603050405020304" pitchFamily="18" charset="0"/>
              </a:rPr>
              <a:t> кету </a:t>
            </a:r>
            <a:r>
              <a:rPr lang="ru-RU" sz="2800" dirty="0" err="1">
                <a:latin typeface="Times New Roman" panose="02020603050405020304" pitchFamily="18" charset="0"/>
                <a:cs typeface="Times New Roman" panose="02020603050405020304" pitchFamily="18" charset="0"/>
              </a:rPr>
              <a:t>мүмкіндіктері</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6. </a:t>
            </a:r>
            <a:r>
              <a:rPr lang="ru-RU" sz="2800" dirty="0" err="1">
                <a:latin typeface="Times New Roman" panose="02020603050405020304" pitchFamily="18" charset="0"/>
                <a:cs typeface="Times New Roman" panose="02020603050405020304" pitchFamily="18" charset="0"/>
              </a:rPr>
              <a:t>Өндірушілердің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бақылау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дәрежесі</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7. </a:t>
            </a:r>
            <a:r>
              <a:rPr lang="ru-RU" sz="2800" dirty="0" err="1">
                <a:latin typeface="Times New Roman" panose="02020603050405020304" pitchFamily="18" charset="0"/>
                <a:cs typeface="Times New Roman" panose="02020603050405020304" pitchFamily="18" charset="0"/>
              </a:rPr>
              <a:t>Фирмалардың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өзара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әрекеттесу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сипаты</a:t>
            </a:r>
            <a:r>
              <a:rPr lang="ru-RU" sz="2800" dirty="0">
                <a:latin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val="1626042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2232247"/>
          </a:xfrm>
        </p:spPr>
        <p:txBody>
          <a:bodyPr>
            <a:normAutofit fontScale="77500" lnSpcReduction="20000"/>
          </a:bodyPr>
          <a:lstStyle/>
          <a:p>
            <a:pPr>
              <a:buNone/>
            </a:pPr>
            <a:endParaRPr lang="kk-KZ" dirty="0"/>
          </a:p>
          <a:p>
            <a:pPr algn="ctr">
              <a:buNone/>
            </a:pPr>
            <a:r>
              <a:rPr lang="kk-KZ" sz="3300" b="1" u="sng" dirty="0">
                <a:solidFill>
                  <a:srgbClr val="FF0000"/>
                </a:solidFill>
                <a:latin typeface="Times New Roman" panose="02020603050405020304" pitchFamily="18" charset="0"/>
                <a:cs typeface="Times New Roman" panose="02020603050405020304" pitchFamily="18" charset="0"/>
              </a:rPr>
              <a:t>Бәсеке</a:t>
            </a:r>
            <a:r>
              <a:rPr lang="kk-KZ" sz="3300" b="1" dirty="0">
                <a:latin typeface="Times New Roman" panose="02020603050405020304" pitchFamily="18" charset="0"/>
                <a:cs typeface="Times New Roman" panose="02020603050405020304" pitchFamily="18" charset="0"/>
              </a:rPr>
              <a:t> </a:t>
            </a:r>
            <a:r>
              <a:rPr lang="kk-KZ" sz="3300" dirty="0">
                <a:latin typeface="Times New Roman" panose="02020603050405020304" pitchFamily="18" charset="0"/>
                <a:cs typeface="Times New Roman" panose="02020603050405020304" pitchFamily="18" charset="0"/>
              </a:rPr>
              <a:t>- нарықтық шаруашылық субъектілері арасындағы қосымша табыс алу үшін сапалы өндіріс факторларын иелену  және тауарларды өткізу мүдделеріне байланысты қарама- қарсылықты күрес.</a:t>
            </a:r>
          </a:p>
          <a:p>
            <a:pPr>
              <a:buNone/>
            </a:pPr>
            <a:r>
              <a:rPr lang="kk-KZ" dirty="0"/>
              <a:t> </a:t>
            </a:r>
            <a:endParaRPr lang="ru-RU" dirty="0"/>
          </a:p>
          <a:p>
            <a:pPr>
              <a:buNone/>
            </a:pPr>
            <a:endParaRPr lang="ru-RU" dirty="0"/>
          </a:p>
        </p:txBody>
      </p:sp>
      <p:pic>
        <p:nvPicPr>
          <p:cNvPr id="4" name="Рисунок 3"/>
          <p:cNvPicPr>
            <a:picLocks noChangeAspect="1"/>
          </p:cNvPicPr>
          <p:nvPr/>
        </p:nvPicPr>
        <p:blipFill>
          <a:blip r:embed="rId2"/>
          <a:stretch>
            <a:fillRect/>
          </a:stretch>
        </p:blipFill>
        <p:spPr>
          <a:xfrm>
            <a:off x="2339752" y="2348880"/>
            <a:ext cx="5715000" cy="42862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847545794"/>
              </p:ext>
            </p:extLst>
          </p:nvPr>
        </p:nvGraphicFramePr>
        <p:xfrm>
          <a:off x="1403648" y="188640"/>
          <a:ext cx="762000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850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260649"/>
            <a:ext cx="6947127" cy="2232247"/>
          </a:xfrm>
        </p:spPr>
        <p:txBody>
          <a:bodyPr>
            <a:normAutofit/>
          </a:bodyPr>
          <a:lstStyle/>
          <a:p>
            <a:r>
              <a:rPr lang="ru-RU" sz="2800" b="1" dirty="0" err="1">
                <a:latin typeface="Times New Roman" panose="02020603050405020304" pitchFamily="18" charset="0"/>
                <a:cs typeface="Times New Roman" panose="02020603050405020304" pitchFamily="18" charset="0"/>
              </a:rPr>
              <a:t>Жетілген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бәсеке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нарығы</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нарықтағы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әсер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ете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алмайтын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оны </a:t>
            </a:r>
            <a:r>
              <a:rPr lang="ru-RU" sz="2800" dirty="0" err="1">
                <a:latin typeface="Times New Roman" panose="02020603050405020304" pitchFamily="18" charset="0"/>
                <a:cs typeface="Times New Roman" panose="02020603050405020304" pitchFamily="18" charset="0"/>
              </a:rPr>
              <a:t>өзгерте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алмайтын</a:t>
            </a:r>
            <a:r>
              <a:rPr lang="ru-RU" sz="2800" dirty="0">
                <a:latin typeface="Times New Roman" panose="02020603050405020304" pitchFamily="18" charset="0"/>
                <a:cs typeface="Times New Roman" panose="02020603050405020304" pitchFamily="18" charset="0"/>
              </a:rPr>
              <a:t>, саны </a:t>
            </a:r>
            <a:r>
              <a:rPr lang="ru-RU" sz="2800" dirty="0" err="1">
                <a:latin typeface="Times New Roman" panose="02020603050405020304" pitchFamily="18" charset="0"/>
                <a:cs typeface="Times New Roman" panose="02020603050405020304" pitchFamily="18" charset="0"/>
              </a:rPr>
              <a:t>өте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көлемі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жағынан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жұмыс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істейтін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типі</a:t>
            </a:r>
            <a:r>
              <a:rPr lang="ru-RU" sz="2800" dirty="0">
                <a:latin typeface="Times New Roman" panose="02020603050405020304" pitchFamily="18" charset="0"/>
                <a:cs typeface="Times New Roman" panose="02020603050405020304" pitchFamily="18" charset="0"/>
              </a:rPr>
              <a:t>. </a:t>
            </a:r>
          </a:p>
        </p:txBody>
      </p:sp>
      <p:pic>
        <p:nvPicPr>
          <p:cNvPr id="5" name="Рисунок 4"/>
          <p:cNvPicPr>
            <a:picLocks noChangeAspect="1"/>
          </p:cNvPicPr>
          <p:nvPr/>
        </p:nvPicPr>
        <p:blipFill>
          <a:blip r:embed="rId2"/>
          <a:stretch>
            <a:fillRect/>
          </a:stretch>
        </p:blipFill>
        <p:spPr>
          <a:xfrm>
            <a:off x="3419872" y="2780928"/>
            <a:ext cx="4762500" cy="3571875"/>
          </a:xfrm>
          <a:prstGeom prst="rect">
            <a:avLst/>
          </a:prstGeom>
        </p:spPr>
      </p:pic>
    </p:spTree>
    <p:extLst>
      <p:ext uri="{BB962C8B-B14F-4D97-AF65-F5344CB8AC3E}">
        <p14:creationId xmlns:p14="http://schemas.microsoft.com/office/powerpoint/2010/main" val="90994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1979712" y="295608"/>
            <a:ext cx="3168352" cy="630174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latin typeface="Times New Roman" panose="02020603050405020304" pitchFamily="18" charset="0"/>
                <a:cs typeface="Times New Roman" panose="02020603050405020304" pitchFamily="18" charset="0"/>
              </a:rPr>
              <a:t>Жетілген</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бәсеке</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нарығының</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артықшылықтары</a:t>
            </a:r>
            <a:r>
              <a:rPr lang="ru-RU" b="1" dirty="0">
                <a:solidFill>
                  <a:schemeClr val="tx1"/>
                </a:solidFill>
                <a:latin typeface="Times New Roman" panose="02020603050405020304" pitchFamily="18" charset="0"/>
                <a:cs typeface="Times New Roman" panose="02020603050405020304" pitchFamily="18" charset="0"/>
              </a:rPr>
              <a:t>: </a:t>
            </a:r>
          </a:p>
          <a:p>
            <a:pPr algn="ctr"/>
            <a:endParaRPr lang="kk-KZ" b="1" dirty="0">
              <a:solidFill>
                <a:schemeClr val="tx1"/>
              </a:solidFill>
              <a:latin typeface="Times New Roman" panose="02020603050405020304" pitchFamily="18" charset="0"/>
              <a:cs typeface="Times New Roman" panose="02020603050405020304" pitchFamily="18" charset="0"/>
            </a:endParaRPr>
          </a:p>
          <a:p>
            <a:pPr algn="ctr"/>
            <a:endParaRPr lang="ru-RU" b="1" dirty="0">
              <a:solidFill>
                <a:schemeClr val="tx1"/>
              </a:solidFill>
              <a:latin typeface="Times New Roman" panose="02020603050405020304" pitchFamily="18" charset="0"/>
              <a:cs typeface="Times New Roman" panose="02020603050405020304" pitchFamily="18" charset="0"/>
            </a:endParaRPr>
          </a:p>
          <a:p>
            <a:pPr algn="ctr"/>
            <a:r>
              <a:rPr lang="ru-RU" dirty="0">
                <a:solidFill>
                  <a:schemeClr val="tx1"/>
                </a:solidFill>
                <a:latin typeface="Times New Roman" panose="02020603050405020304" pitchFamily="18" charset="0"/>
                <a:cs typeface="Times New Roman" panose="02020603050405020304" pitchFamily="18" charset="0"/>
              </a:rPr>
              <a:t>1. </a:t>
            </a:r>
            <a:r>
              <a:rPr lang="ru-RU" dirty="0" err="1">
                <a:solidFill>
                  <a:schemeClr val="tx1"/>
                </a:solidFill>
                <a:latin typeface="Times New Roman" panose="02020603050405020304" pitchFamily="18" charset="0"/>
                <a:cs typeface="Times New Roman" panose="02020603050405020304" pitchFamily="18" charset="0"/>
              </a:rPr>
              <a:t>Өнім</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өндіру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технологиялық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жағынан</a:t>
            </a:r>
            <a:r>
              <a:rPr lang="ru-RU" dirty="0">
                <a:solidFill>
                  <a:schemeClr val="tx1"/>
                </a:solidFill>
                <a:latin typeface="Times New Roman" panose="02020603050405020304" pitchFamily="18" charset="0"/>
                <a:cs typeface="Times New Roman" panose="02020603050405020304" pitchFamily="18" charset="0"/>
              </a:rPr>
              <a:t> аса </a:t>
            </a:r>
            <a:r>
              <a:rPr lang="ru-RU" dirty="0" err="1">
                <a:solidFill>
                  <a:schemeClr val="tx1"/>
                </a:solidFill>
                <a:latin typeface="Times New Roman" panose="02020603050405020304" pitchFamily="18" charset="0"/>
                <a:cs typeface="Times New Roman" panose="02020603050405020304" pitchFamily="18" charset="0"/>
              </a:rPr>
              <a:t>тиімді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түрде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жүзеге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асырылады</a:t>
            </a:r>
            <a:r>
              <a:rPr lang="ru-RU" dirty="0">
                <a:solidFill>
                  <a:schemeClr val="tx1"/>
                </a:solidFill>
                <a:latin typeface="Times New Roman" panose="02020603050405020304" pitchFamily="18" charset="0"/>
                <a:cs typeface="Times New Roman" panose="02020603050405020304" pitchFamily="18" charset="0"/>
              </a:rPr>
              <a:t>. </a:t>
            </a:r>
          </a:p>
          <a:p>
            <a:pPr algn="ctr"/>
            <a:r>
              <a:rPr lang="ru-RU" dirty="0">
                <a:solidFill>
                  <a:schemeClr val="tx1"/>
                </a:solidFill>
                <a:latin typeface="Times New Roman" panose="02020603050405020304" pitchFamily="18" charset="0"/>
                <a:cs typeface="Times New Roman" panose="02020603050405020304" pitchFamily="18" charset="0"/>
              </a:rPr>
              <a:t>2. </a:t>
            </a:r>
            <a:r>
              <a:rPr lang="ru-RU" dirty="0" err="1">
                <a:solidFill>
                  <a:schemeClr val="tx1"/>
                </a:solidFill>
                <a:latin typeface="Times New Roman" panose="02020603050405020304" pitchFamily="18" charset="0"/>
                <a:cs typeface="Times New Roman" panose="02020603050405020304" pitchFamily="18" charset="0"/>
              </a:rPr>
              <a:t>Ресурстар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оңтайлы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дәрежеде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бөлінеді</a:t>
            </a:r>
            <a:r>
              <a:rPr lang="ru-RU" dirty="0">
                <a:solidFill>
                  <a:schemeClr val="tx1"/>
                </a:solidFill>
                <a:latin typeface="Times New Roman" panose="02020603050405020304" pitchFamily="18" charset="0"/>
                <a:cs typeface="Times New Roman" panose="02020603050405020304" pitchFamily="18" charset="0"/>
              </a:rPr>
              <a:t>.</a:t>
            </a:r>
          </a:p>
          <a:p>
            <a:pPr algn="ctr"/>
            <a:r>
              <a:rPr lang="ru-RU" dirty="0">
                <a:solidFill>
                  <a:schemeClr val="tx1"/>
                </a:solidFill>
                <a:latin typeface="Times New Roman" panose="02020603050405020304" pitchFamily="18" charset="0"/>
                <a:cs typeface="Times New Roman" panose="02020603050405020304" pitchFamily="18" charset="0"/>
              </a:rPr>
              <a:t>3. </a:t>
            </a:r>
            <a:r>
              <a:rPr lang="ru-RU" dirty="0" err="1">
                <a:solidFill>
                  <a:schemeClr val="tx1"/>
                </a:solidFill>
                <a:latin typeface="Times New Roman" panose="02020603050405020304" pitchFamily="18" charset="0"/>
                <a:cs typeface="Times New Roman" panose="02020603050405020304" pitchFamily="18" charset="0"/>
              </a:rPr>
              <a:t>Кәсіпорындар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тұрақты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әрі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шығынсыз</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жағдайда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істейді</a:t>
            </a:r>
            <a:r>
              <a:rPr lang="ru-RU" dirty="0">
                <a:solidFill>
                  <a:schemeClr val="tx1"/>
                </a:solidFill>
                <a:latin typeface="Times New Roman" panose="02020603050405020304" pitchFamily="18" charset="0"/>
                <a:cs typeface="Times New Roman" panose="02020603050405020304" pitchFamily="18" charset="0"/>
              </a:rPr>
              <a:t>. </a:t>
            </a:r>
          </a:p>
          <a:p>
            <a:pPr algn="ctr"/>
            <a:endParaRPr lang="kk-KZ" dirty="0">
              <a:solidFill>
                <a:schemeClr val="tx1"/>
              </a:solidFill>
              <a:latin typeface="Times New Roman" panose="02020603050405020304" pitchFamily="18" charset="0"/>
              <a:cs typeface="Times New Roman" panose="02020603050405020304" pitchFamily="18" charset="0"/>
            </a:endParaRPr>
          </a:p>
          <a:p>
            <a:pPr algn="ctr"/>
            <a:endParaRPr lang="kk-KZ" dirty="0">
              <a:solidFill>
                <a:schemeClr val="tx1"/>
              </a:solidFill>
              <a:latin typeface="Times New Roman" panose="02020603050405020304" pitchFamily="18" charset="0"/>
              <a:cs typeface="Times New Roman" panose="02020603050405020304" pitchFamily="18" charset="0"/>
            </a:endParaRPr>
          </a:p>
          <a:p>
            <a:pPr algn="ctr"/>
            <a:endParaRPr lang="kk-KZ" dirty="0">
              <a:solidFill>
                <a:schemeClr val="tx1"/>
              </a:solidFill>
              <a:latin typeface="Times New Roman" panose="02020603050405020304" pitchFamily="18" charset="0"/>
              <a:cs typeface="Times New Roman" panose="02020603050405020304" pitchFamily="18" charset="0"/>
            </a:endParaRPr>
          </a:p>
          <a:p>
            <a:pPr algn="ctr"/>
            <a:endParaRPr lang="kk-KZ" dirty="0">
              <a:solidFill>
                <a:schemeClr val="tx1"/>
              </a:solidFill>
              <a:latin typeface="Times New Roman" panose="02020603050405020304" pitchFamily="18" charset="0"/>
              <a:cs typeface="Times New Roman" panose="02020603050405020304" pitchFamily="18" charset="0"/>
            </a:endParaRPr>
          </a:p>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5436096" y="260648"/>
            <a:ext cx="3384376" cy="633670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a:solidFill>
                  <a:schemeClr val="tx1"/>
                </a:solidFill>
                <a:latin typeface="Times New Roman" panose="02020603050405020304" pitchFamily="18" charset="0"/>
                <a:cs typeface="Times New Roman" panose="02020603050405020304" pitchFamily="18" charset="0"/>
              </a:rPr>
              <a:t>Жетілген</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бәсеке</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нарығының</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кемшіліктері</a:t>
            </a:r>
            <a:r>
              <a:rPr lang="ru-RU" b="1" dirty="0">
                <a:solidFill>
                  <a:schemeClr val="tx1"/>
                </a:solidFill>
                <a:latin typeface="Times New Roman" panose="02020603050405020304" pitchFamily="18" charset="0"/>
                <a:cs typeface="Times New Roman" panose="02020603050405020304" pitchFamily="18" charset="0"/>
              </a:rPr>
              <a:t>:</a:t>
            </a:r>
          </a:p>
          <a:p>
            <a:pPr algn="ctr"/>
            <a:r>
              <a:rPr lang="ru-RU" b="1" dirty="0">
                <a:solidFill>
                  <a:schemeClr val="tx1"/>
                </a:solidFill>
                <a:latin typeface="Times New Roman" panose="02020603050405020304" pitchFamily="18" charset="0"/>
                <a:cs typeface="Times New Roman" panose="02020603050405020304" pitchFamily="18" charset="0"/>
              </a:rPr>
              <a:t> </a:t>
            </a:r>
          </a:p>
          <a:p>
            <a:pPr algn="ctr"/>
            <a:r>
              <a:rPr lang="ru-RU" dirty="0">
                <a:solidFill>
                  <a:schemeClr val="tx1"/>
                </a:solidFill>
                <a:latin typeface="Times New Roman" panose="02020603050405020304" pitchFamily="18" charset="0"/>
                <a:cs typeface="Times New Roman" panose="02020603050405020304" pitchFamily="18" charset="0"/>
              </a:rPr>
              <a:t>1. </a:t>
            </a:r>
            <a:r>
              <a:rPr lang="ru-RU" dirty="0" err="1">
                <a:solidFill>
                  <a:schemeClr val="tx1"/>
                </a:solidFill>
                <a:latin typeface="Times New Roman" panose="02020603050405020304" pitchFamily="18" charset="0"/>
                <a:cs typeface="Times New Roman" panose="02020603050405020304" pitchFamily="18" charset="0"/>
              </a:rPr>
              <a:t>Нарықтың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бұл</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типіне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капиталдың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үлкен</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бөлігіне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ие</a:t>
            </a:r>
            <a:r>
              <a:rPr lang="ru-RU" dirty="0">
                <a:solidFill>
                  <a:schemeClr val="tx1"/>
                </a:solidFill>
                <a:latin typeface="Times New Roman" panose="02020603050405020304" pitchFamily="18" charset="0"/>
                <a:cs typeface="Times New Roman" panose="02020603050405020304" pitchFamily="18" charset="0"/>
              </a:rPr>
              <a:t> бола </a:t>
            </a:r>
            <a:r>
              <a:rPr lang="ru-RU" dirty="0" err="1">
                <a:solidFill>
                  <a:schemeClr val="tx1"/>
                </a:solidFill>
                <a:latin typeface="Times New Roman" panose="02020603050405020304" pitchFamily="18" charset="0"/>
                <a:cs typeface="Times New Roman" panose="02020603050405020304" pitchFamily="18" charset="0"/>
              </a:rPr>
              <a:t>алмайтын</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шағын</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кәсіпорындар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тән</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болғандықтан</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олар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өнімділігі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жоғары</a:t>
            </a:r>
            <a:r>
              <a:rPr lang="ru-RU" dirty="0">
                <a:solidFill>
                  <a:schemeClr val="tx1"/>
                </a:solidFill>
                <a:latin typeface="Times New Roman" panose="02020603050405020304" pitchFamily="18" charset="0"/>
                <a:cs typeface="Times New Roman" panose="02020603050405020304" pitchFamily="18" charset="0"/>
              </a:rPr>
              <a:t> техника мен </a:t>
            </a:r>
            <a:r>
              <a:rPr lang="ru-RU" dirty="0" err="1">
                <a:solidFill>
                  <a:schemeClr val="tx1"/>
                </a:solidFill>
                <a:latin typeface="Times New Roman" panose="02020603050405020304" pitchFamily="18" charset="0"/>
                <a:cs typeface="Times New Roman" panose="02020603050405020304" pitchFamily="18" charset="0"/>
              </a:rPr>
              <a:t>технологияны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қолдануға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қабілетсіз</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болып</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табылады</a:t>
            </a:r>
            <a:r>
              <a:rPr lang="ru-RU" dirty="0">
                <a:solidFill>
                  <a:schemeClr val="tx1"/>
                </a:solidFill>
                <a:latin typeface="Times New Roman" panose="02020603050405020304" pitchFamily="18" charset="0"/>
                <a:cs typeface="Times New Roman" panose="02020603050405020304" pitchFamily="18" charset="0"/>
              </a:rPr>
              <a:t>; </a:t>
            </a:r>
          </a:p>
          <a:p>
            <a:pPr algn="ctr"/>
            <a:r>
              <a:rPr lang="ru-RU" dirty="0">
                <a:solidFill>
                  <a:schemeClr val="tx1"/>
                </a:solidFill>
                <a:latin typeface="Times New Roman" panose="02020603050405020304" pitchFamily="18" charset="0"/>
                <a:cs typeface="Times New Roman" panose="02020603050405020304" pitchFamily="18" charset="0"/>
              </a:rPr>
              <a:t>2. </a:t>
            </a:r>
            <a:r>
              <a:rPr lang="ru-RU" dirty="0" err="1">
                <a:solidFill>
                  <a:schemeClr val="tx1"/>
                </a:solidFill>
                <a:latin typeface="Times New Roman" panose="02020603050405020304" pitchFamily="18" charset="0"/>
                <a:cs typeface="Times New Roman" panose="02020603050405020304" pitchFamily="18" charset="0"/>
              </a:rPr>
              <a:t>Ғылыми-техникалық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прогресстің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дамуына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үлес</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қоса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алмайды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өйткені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ұзақ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мерзімде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ғылыми-зерттеу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және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тәжірибелік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жұмыстарды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жүргізу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көп</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қаржыны</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талап</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етеді</a:t>
            </a:r>
            <a:r>
              <a:rPr lang="ru-RU" dirty="0">
                <a:solidFill>
                  <a:schemeClr val="tx1"/>
                </a:solidFill>
                <a:latin typeface="Times New Roman" panose="02020603050405020304" pitchFamily="18" charset="0"/>
                <a:cs typeface="Times New Roman" panose="02020603050405020304" pitchFamily="18" charset="0"/>
              </a:rPr>
              <a:t>;</a:t>
            </a:r>
          </a:p>
          <a:p>
            <a:pPr algn="ctr"/>
            <a:r>
              <a:rPr lang="ru-RU" dirty="0">
                <a:solidFill>
                  <a:schemeClr val="tx1"/>
                </a:solidFill>
                <a:latin typeface="Times New Roman" panose="02020603050405020304" pitchFamily="18" charset="0"/>
                <a:cs typeface="Times New Roman" panose="02020603050405020304" pitchFamily="18" charset="0"/>
              </a:rPr>
              <a:t>3. </a:t>
            </a:r>
            <a:r>
              <a:rPr lang="ru-RU" dirty="0" err="1">
                <a:solidFill>
                  <a:schemeClr val="tx1"/>
                </a:solidFill>
                <a:latin typeface="Times New Roman" panose="02020603050405020304" pitchFamily="18" charset="0"/>
                <a:cs typeface="Times New Roman" panose="02020603050405020304" pitchFamily="18" charset="0"/>
              </a:rPr>
              <a:t>Қоғамдық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игіліктерді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өндіре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алмайды</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353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39952" y="10190"/>
            <a:ext cx="4320291" cy="6515154"/>
          </a:xfrm>
        </p:spPr>
        <p:txBody>
          <a:bodyPr>
            <a:noAutofit/>
          </a:bodyPr>
          <a:lstStyle/>
          <a:p>
            <a:r>
              <a:rPr lang="ru-RU" sz="2800" b="1" dirty="0" err="1">
                <a:latin typeface="Times New Roman" panose="02020603050405020304" pitchFamily="18" charset="0"/>
                <a:cs typeface="Times New Roman" panose="02020603050405020304" pitchFamily="18" charset="0"/>
              </a:rPr>
              <a:t>Жетілмеген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бәсеке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жағдайында</a:t>
            </a:r>
            <a:r>
              <a:rPr lang="ru-RU" sz="2800" b="1"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фирмалардың</a:t>
            </a:r>
            <a:r>
              <a:rPr lang="ru-RU" sz="2800" dirty="0">
                <a:latin typeface="Times New Roman" panose="02020603050405020304" pitchFamily="18" charset="0"/>
                <a:cs typeface="Times New Roman" panose="02020603050405020304" pitchFamily="18" charset="0"/>
              </a:rPr>
              <a:t> саны </a:t>
            </a:r>
            <a:r>
              <a:rPr lang="ru-RU" sz="2800" dirty="0" err="1">
                <a:latin typeface="Times New Roman" panose="02020603050405020304" pitchFamily="18" charset="0"/>
                <a:cs typeface="Times New Roman" panose="02020603050405020304" pitchFamily="18" charset="0"/>
              </a:rPr>
              <a:t>шектеулі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табылады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мұндай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құрылымдар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жетілген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бәсеке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нарығына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қарағанда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жағынан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тиімділігі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ретінде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саналады</a:t>
            </a:r>
            <a:r>
              <a:rPr lang="ru-RU" sz="2800" dirty="0">
                <a:latin typeface="Times New Roman" panose="02020603050405020304" pitchFamily="18" charset="0"/>
                <a:cs typeface="Times New Roman" panose="02020603050405020304" pitchFamily="18" charset="0"/>
              </a:rPr>
              <a:t>. </a:t>
            </a:r>
          </a:p>
        </p:txBody>
      </p:sp>
      <p:pic>
        <p:nvPicPr>
          <p:cNvPr id="3" name="Рисунок 2"/>
          <p:cNvPicPr>
            <a:picLocks noChangeAspect="1"/>
          </p:cNvPicPr>
          <p:nvPr/>
        </p:nvPicPr>
        <p:blipFill>
          <a:blip r:embed="rId2"/>
          <a:stretch>
            <a:fillRect/>
          </a:stretch>
        </p:blipFill>
        <p:spPr>
          <a:xfrm>
            <a:off x="827584" y="1628800"/>
            <a:ext cx="2477075" cy="3096344"/>
          </a:xfrm>
          <a:prstGeom prst="rect">
            <a:avLst/>
          </a:prstGeom>
        </p:spPr>
      </p:pic>
    </p:spTree>
    <p:extLst>
      <p:ext uri="{BB962C8B-B14F-4D97-AF65-F5344CB8AC3E}">
        <p14:creationId xmlns:p14="http://schemas.microsoft.com/office/powerpoint/2010/main" val="103879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260649"/>
            <a:ext cx="6947127" cy="1296143"/>
          </a:xfrm>
        </p:spPr>
        <p:txBody>
          <a:bodyPr>
            <a:normAutofit fontScale="90000"/>
          </a:bodyPr>
          <a:lstStyle/>
          <a:p>
            <a:pPr algn="ctr"/>
            <a:r>
              <a:rPr lang="ru-RU" sz="4000" b="1" dirty="0" err="1">
                <a:latin typeface="Times New Roman" panose="02020603050405020304" pitchFamily="18" charset="0"/>
                <a:cs typeface="Times New Roman" panose="02020603050405020304" pitchFamily="18" charset="0"/>
              </a:rPr>
              <a:t>Жетілмеген</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бәсекенің</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негізгі</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формалары</a:t>
            </a:r>
            <a:r>
              <a:rPr lang="ru-RU" sz="4000" b="1" dirty="0">
                <a:latin typeface="Times New Roman" panose="02020603050405020304" pitchFamily="18" charset="0"/>
                <a:cs typeface="Times New Roman" panose="02020603050405020304" pitchFamily="18" charset="0"/>
              </a:rPr>
              <a:t>: </a:t>
            </a:r>
          </a:p>
        </p:txBody>
      </p:sp>
      <p:sp>
        <p:nvSpPr>
          <p:cNvPr id="3" name="Подзаголовок 2"/>
          <p:cNvSpPr>
            <a:spLocks noGrp="1"/>
          </p:cNvSpPr>
          <p:nvPr>
            <p:ph type="subTitle" idx="1"/>
          </p:nvPr>
        </p:nvSpPr>
        <p:spPr>
          <a:xfrm>
            <a:off x="1475656" y="1844824"/>
            <a:ext cx="7211145" cy="1800199"/>
          </a:xfrm>
        </p:spPr>
        <p:txBody>
          <a:bodyPr>
            <a:noAutofit/>
          </a:bodyPr>
          <a:lstStyle/>
          <a:p>
            <a:pPr algn="ctr"/>
            <a:r>
              <a:rPr lang="ru-RU" b="1" dirty="0">
                <a:latin typeface="Times New Roman" panose="02020603050405020304" pitchFamily="18" charset="0"/>
                <a:cs typeface="Times New Roman" panose="02020603050405020304" pitchFamily="18" charset="0"/>
              </a:rPr>
              <a:t>1. Монополия</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нарықта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ғана</a:t>
            </a:r>
            <a:r>
              <a:rPr lang="ru-RU" dirty="0">
                <a:latin typeface="Times New Roman" panose="02020603050405020304" pitchFamily="18" charset="0"/>
                <a:cs typeface="Times New Roman" panose="02020603050405020304" pitchFamily="18" charset="0"/>
              </a:rPr>
              <a:t> фирма </a:t>
            </a:r>
            <a:r>
              <a:rPr lang="ru-RU" dirty="0" err="1">
                <a:latin typeface="Times New Roman" panose="02020603050405020304" pitchFamily="18" charset="0"/>
                <a:cs typeface="Times New Roman" panose="02020603050405020304" pitchFamily="18" charset="0"/>
              </a:rPr>
              <a:t>сатушы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істейтін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бәсекелестіктің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шеткі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Қарастырып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өндіретін</a:t>
            </a:r>
            <a:r>
              <a:rPr lang="ru-RU" dirty="0">
                <a:latin typeface="Times New Roman" panose="02020603050405020304" pitchFamily="18" charset="0"/>
                <a:cs typeface="Times New Roman" panose="02020603050405020304" pitchFamily="18" charset="0"/>
              </a:rPr>
              <a:t> тек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фирма бар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осы </a:t>
            </a:r>
            <a:r>
              <a:rPr lang="ru-RU" dirty="0" err="1">
                <a:latin typeface="Times New Roman" panose="02020603050405020304" pitchFamily="18" charset="0"/>
                <a:cs typeface="Times New Roman" panose="02020603050405020304" pitchFamily="18" charset="0"/>
              </a:rPr>
              <a:t>ауыстыратын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тауарлар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есептесек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мұндай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нарық</a:t>
            </a:r>
            <a:r>
              <a:rPr lang="ru-RU" dirty="0">
                <a:latin typeface="Times New Roman" panose="02020603050405020304" pitchFamily="18" charset="0"/>
                <a:cs typeface="Times New Roman" panose="02020603050405020304" pitchFamily="18" charset="0"/>
              </a:rPr>
              <a:t> – </a:t>
            </a:r>
            <a:r>
              <a:rPr lang="ru-RU" b="1" dirty="0">
                <a:latin typeface="Times New Roman" panose="02020603050405020304" pitchFamily="18" charset="0"/>
                <a:cs typeface="Times New Roman" panose="02020603050405020304" pitchFamily="18" charset="0"/>
              </a:rPr>
              <a:t>монополия</a:t>
            </a:r>
            <a:r>
              <a:rPr lang="ru-RU" dirty="0">
                <a:latin typeface="Times New Roman" panose="02020603050405020304" pitchFamily="18" charset="0"/>
                <a:cs typeface="Times New Roman" panose="02020603050405020304" pitchFamily="18" charset="0"/>
              </a:rPr>
              <a:t>, ал фирма – </a:t>
            </a:r>
            <a:r>
              <a:rPr lang="ru-RU" b="1" dirty="0">
                <a:latin typeface="Times New Roman" panose="02020603050405020304" pitchFamily="18" charset="0"/>
                <a:cs typeface="Times New Roman" panose="02020603050405020304" pitchFamily="18" charset="0"/>
              </a:rPr>
              <a:t>монополист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аталады</a:t>
            </a:r>
            <a:r>
              <a:rPr lang="ru-RU"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3563888" y="3501008"/>
            <a:ext cx="4879905" cy="3253270"/>
          </a:xfrm>
          <a:prstGeom prst="rect">
            <a:avLst/>
          </a:prstGeom>
        </p:spPr>
      </p:pic>
    </p:spTree>
    <p:extLst>
      <p:ext uri="{BB962C8B-B14F-4D97-AF65-F5344CB8AC3E}">
        <p14:creationId xmlns:p14="http://schemas.microsoft.com/office/powerpoint/2010/main" val="1499736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284736436"/>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15616" y="548680"/>
            <a:ext cx="7571184" cy="5577483"/>
          </a:xfrm>
        </p:spPr>
        <p:txBody>
          <a:bodyPr>
            <a:normAutofit/>
          </a:bodyPr>
          <a:lstStyle/>
          <a:p>
            <a:pPr>
              <a:buNone/>
            </a:pPr>
            <a:r>
              <a:rPr lang="ru-RU" dirty="0" err="1">
                <a:latin typeface="Times New Roman" panose="02020603050405020304" pitchFamily="18" charset="0"/>
                <a:cs typeface="Times New Roman" panose="02020603050405020304" pitchFamily="18" charset="0"/>
              </a:rPr>
              <a:t>Монополияның мақсаты-монополиялық пайда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a:t>
            </a:r>
            <a:r>
              <a:rPr lang="ru-RU" dirty="0">
                <a:latin typeface="Times New Roman" panose="02020603050405020304" pitchFamily="18" charset="0"/>
                <a:cs typeface="Times New Roman" panose="02020603050405020304" pitchFamily="18" charset="0"/>
              </a:rPr>
              <a:t> </a:t>
            </a:r>
          </a:p>
          <a:p>
            <a:pPr>
              <a:buNone/>
            </a:pPr>
            <a:r>
              <a:rPr lang="ru-RU" dirty="0" err="1">
                <a:latin typeface="Times New Roman" panose="02020603050405020304" pitchFamily="18" charset="0"/>
                <a:cs typeface="Times New Roman" panose="02020603050405020304" pitchFamily="18" charset="0"/>
              </a:rPr>
              <a:t>Мақсатқа жету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амалы-мөлшерден тыс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пайданы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қамтамасыз ететін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монополиялық баға</a:t>
            </a:r>
            <a:r>
              <a:rPr lang="ru-RU" dirty="0">
                <a:latin typeface="Times New Roman" panose="02020603050405020304" pitchFamily="18" charset="0"/>
                <a:cs typeface="Times New Roman" panose="02020603050405020304" pitchFamily="18" charset="0"/>
              </a:rPr>
              <a:t> </a:t>
            </a:r>
          </a:p>
          <a:p>
            <a:pPr marL="0" indent="0">
              <a:buNone/>
            </a:pPr>
            <a:r>
              <a:rPr lang="ru-RU" dirty="0" err="1">
                <a:latin typeface="Times New Roman" panose="02020603050405020304" pitchFamily="18" charset="0"/>
                <a:cs typeface="Times New Roman" panose="02020603050405020304" pitchFamily="18" charset="0"/>
              </a:rPr>
              <a:t>Монополияның бағаны бақылау әдістері-</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a:t>
            </a:r>
            <a:r>
              <a:rPr lang="ru-RU" b="1" dirty="0" err="1">
                <a:latin typeface="Times New Roman" panose="02020603050405020304" pitchFamily="18" charset="0"/>
                <a:cs typeface="Times New Roman" panose="02020603050405020304" pitchFamily="18" charset="0"/>
              </a:rPr>
              <a:t>Бағалардағы жетекшілік</a:t>
            </a:r>
            <a:r>
              <a:rPr lang="ru-RU" dirty="0" err="1">
                <a:latin typeface="Times New Roman" panose="02020603050405020304" pitchFamily="18" charset="0"/>
                <a:cs typeface="Times New Roman" panose="02020603050405020304" pitchFamily="18" charset="0"/>
              </a:rPr>
              <a:t>-жетекші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компан</a:t>
            </a:r>
            <a:r>
              <a:rPr lang="kk-KZ" dirty="0">
                <a:latin typeface="Times New Roman" panose="02020603050405020304" pitchFamily="18" charset="0"/>
                <a:cs typeface="Times New Roman" panose="02020603050405020304" pitchFamily="18" charset="0"/>
              </a:rPr>
              <a:t>и</a:t>
            </a:r>
            <a:r>
              <a:rPr lang="ru-RU" dirty="0">
                <a:latin typeface="Times New Roman" panose="02020603050405020304" pitchFamily="18" charset="0"/>
                <a:cs typeface="Times New Roman" panose="02020603050405020304" pitchFamily="18" charset="0"/>
              </a:rPr>
              <a:t>я </a:t>
            </a:r>
            <a:r>
              <a:rPr lang="ru-RU" dirty="0" err="1">
                <a:latin typeface="Times New Roman" panose="02020603050405020304" pitchFamily="18" charset="0"/>
                <a:cs typeface="Times New Roman" panose="02020603050405020304" pitchFamily="18" charset="0"/>
              </a:rPr>
              <a:t>өз бағаларын белгілейді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қалғандары соның соңынан ілеседі</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a:t>
            </a:r>
            <a:r>
              <a:rPr lang="ru-RU" b="1" dirty="0" err="1">
                <a:latin typeface="Times New Roman" panose="02020603050405020304" pitchFamily="18" charset="0"/>
                <a:cs typeface="Times New Roman" panose="02020603050405020304" pitchFamily="18" charset="0"/>
              </a:rPr>
              <a:t>Құпия келісім</a:t>
            </a:r>
            <a:r>
              <a:rPr lang="ru-RU" dirty="0" err="1">
                <a:latin typeface="Times New Roman" panose="02020603050405020304" pitchFamily="18" charset="0"/>
                <a:cs typeface="Times New Roman" panose="02020603050405020304" pitchFamily="18" charset="0"/>
              </a:rPr>
              <a:t>-бірнеше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компаниялардың тіркелген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бағаларды орнықтыру 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өзара келісімі</a:t>
            </a:r>
            <a:endParaRPr lang="ru-RU"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a:t>
            </a:r>
            <a:r>
              <a:rPr lang="ru-RU" b="1" dirty="0" err="1">
                <a:latin typeface="Times New Roman" panose="02020603050405020304" pitchFamily="18" charset="0"/>
                <a:cs typeface="Times New Roman" panose="02020603050405020304" pitchFamily="18" charset="0"/>
              </a:rPr>
              <a:t>Бағалық кемсітушілік</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(дискриминация)</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түрлі тауарды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әртүрлі сатып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алушыға әртүрлі бағалармен сатудағы </a:t>
            </a:r>
            <a:r>
              <a:rPr lang="ru-RU" dirty="0">
                <a:latin typeface="Times New Roman" panose="02020603050405020304" pitchFamily="18" charset="0"/>
                <a:cs typeface="Times New Roman" panose="02020603050405020304" pitchFamily="18" charset="0"/>
              </a:rPr>
              <a:t>бизнес </a:t>
            </a:r>
            <a:r>
              <a:rPr lang="ru-RU" dirty="0" err="1">
                <a:latin typeface="Times New Roman" panose="02020603050405020304" pitchFamily="18" charset="0"/>
                <a:cs typeface="Times New Roman" panose="02020603050405020304" pitchFamily="18" charset="0"/>
              </a:rPr>
              <a:t>тәжірибесі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7665" y="188640"/>
            <a:ext cx="7416824" cy="6192687"/>
          </a:xfrm>
        </p:spPr>
        <p:txBody>
          <a:bodyPr>
            <a:noAutofit/>
          </a:bodyPr>
          <a:lstStyle/>
          <a:p>
            <a:pPr algn="ctr"/>
            <a:r>
              <a:rPr lang="ru-RU" sz="2400" b="1" dirty="0">
                <a:latin typeface="Times New Roman" panose="02020603050405020304" pitchFamily="18" charset="0"/>
                <a:cs typeface="Times New Roman" panose="02020603050405020304" pitchFamily="18" charset="0"/>
              </a:rPr>
              <a:t>2. </a:t>
            </a:r>
            <a:r>
              <a:rPr lang="ru-RU" sz="2400" b="1" dirty="0" err="1">
                <a:latin typeface="Times New Roman" panose="02020603050405020304" pitchFamily="18" charset="0"/>
                <a:cs typeface="Times New Roman" panose="02020603050405020304" pitchFamily="18" charset="0"/>
              </a:rPr>
              <a:t>Монополистік</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бәсеке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нарығының</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монополия </a:t>
            </a:r>
            <a:r>
              <a:rPr lang="ru-RU" sz="2400" dirty="0" err="1">
                <a:latin typeface="Times New Roman" panose="02020603050405020304" pitchFamily="18" charset="0"/>
                <a:cs typeface="Times New Roman" panose="02020603050405020304" pitchFamily="18" charset="0"/>
              </a:rPr>
              <a:t>сияқты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қоғам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тиімсіздікке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әлеуметтік-экономикалық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салдарлары</a:t>
            </a:r>
            <a:r>
              <a:rPr lang="ru-RU" sz="2400" dirty="0">
                <a:latin typeface="Times New Roman" panose="02020603050405020304" pitchFamily="18" charset="0"/>
                <a:cs typeface="Times New Roman" panose="02020603050405020304" pitchFamily="18" charset="0"/>
              </a:rPr>
              <a:t> бар. </a:t>
            </a:r>
            <a:br>
              <a:rPr lang="ru-RU" sz="2400" dirty="0">
                <a:latin typeface="Times New Roman" panose="02020603050405020304" pitchFamily="18" charset="0"/>
                <a:cs typeface="Times New Roman" panose="02020603050405020304" pitchFamily="18" charset="0"/>
              </a:rPr>
            </a:b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1.Тауарлар </a:t>
            </a:r>
            <a:r>
              <a:rPr lang="ru-RU" sz="2400" dirty="0" err="1">
                <a:latin typeface="Times New Roman" panose="02020603050405020304" pitchFamily="18" charset="0"/>
                <a:cs typeface="Times New Roman" panose="02020603050405020304" pitchFamily="18" charset="0"/>
              </a:rPr>
              <a:t>өндірісі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ресурстар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қолданыла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алмайды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яғни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жоғарыда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атап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өткеніміздей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өндіріс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қуаты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a:t>
            </a:r>
            <a:r>
              <a:rPr lang="ru-RU" sz="2400" dirty="0" err="1">
                <a:latin typeface="Times New Roman" panose="02020603050405020304" pitchFamily="18" charset="0"/>
                <a:cs typeface="Times New Roman" panose="02020603050405020304" pitchFamily="18" charset="0"/>
              </a:rPr>
              <a:t>Тұтынушылар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төменгі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бағамен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сатып</a:t>
            </a:r>
            <a:r>
              <a:rPr lang="ru-RU" sz="2400" dirty="0">
                <a:latin typeface="Times New Roman" panose="02020603050405020304" pitchFamily="18" charset="0"/>
                <a:cs typeface="Times New Roman" panose="02020603050405020304" pitchFamily="18" charset="0"/>
              </a:rPr>
              <a:t> ала </a:t>
            </a:r>
            <a:r>
              <a:rPr lang="ru-RU" sz="2400" dirty="0" err="1">
                <a:latin typeface="Times New Roman" panose="02020603050405020304" pitchFamily="18" charset="0"/>
                <a:cs typeface="Times New Roman" panose="02020603050405020304" pitchFamily="18" charset="0"/>
              </a:rPr>
              <a:t>алмайды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яғни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деңгейінде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өндірілмейді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a:t>
            </a:r>
            <a:r>
              <a:rPr lang="ru-RU" sz="2400" dirty="0" err="1">
                <a:latin typeface="Times New Roman" panose="02020603050405020304" pitchFamily="18" charset="0"/>
                <a:cs typeface="Times New Roman" panose="02020603050405020304" pitchFamily="18" charset="0"/>
              </a:rPr>
              <a:t>Тауарға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тұтынушылық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сұранысты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бейімдеу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үнемі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ерекшелік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жетілдіріп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4. </a:t>
            </a:r>
            <a:r>
              <a:rPr lang="ru-RU" sz="2400" dirty="0" err="1">
                <a:latin typeface="Times New Roman" panose="02020603050405020304" pitchFamily="18" charset="0"/>
                <a:cs typeface="Times New Roman" panose="02020603050405020304" pitchFamily="18" charset="0"/>
              </a:rPr>
              <a:t>Тауарға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тұтынушылық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сұранысты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бейімдеу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жарнама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отыруды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етеді</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5541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1" y="188641"/>
            <a:ext cx="8172400" cy="3168352"/>
          </a:xfrm>
        </p:spPr>
        <p:txBody>
          <a:bodyPr>
            <a:noAutofit/>
          </a:bodyPr>
          <a:lstStyle/>
          <a:p>
            <a:pPr algn="ctr"/>
            <a:r>
              <a:rPr lang="ru-RU" sz="2800" b="1" dirty="0">
                <a:latin typeface="Times New Roman" panose="02020603050405020304" pitchFamily="18" charset="0"/>
                <a:cs typeface="Times New Roman" panose="02020603050405020304" pitchFamily="18" charset="0"/>
              </a:rPr>
              <a:t>3. Олигополия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шешім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қабылдау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кезінде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өздерінің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бәсекелестерінің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мүмкін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іс-қимылдарын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есепке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бір-бірімен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өзара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тығыз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қарым-қатынаста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әрекет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ететін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фирмалардың</a:t>
            </a:r>
            <a:r>
              <a:rPr lang="ru-RU" sz="2800" dirty="0">
                <a:latin typeface="Times New Roman" panose="02020603050405020304" pitchFamily="18" charset="0"/>
                <a:cs typeface="Times New Roman" panose="02020603050405020304" pitchFamily="18" charset="0"/>
              </a:rPr>
              <a:t> саны </a:t>
            </a:r>
            <a:r>
              <a:rPr lang="ru-RU" sz="2800" dirty="0" err="1">
                <a:latin typeface="Times New Roman" panose="02020603050405020304" pitchFamily="18" charset="0"/>
                <a:cs typeface="Times New Roman" panose="02020603050405020304" pitchFamily="18" charset="0"/>
              </a:rPr>
              <a:t>шектеулі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санаулы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табылатын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жетілмеген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бәсеке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жағдайындағы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типі</a:t>
            </a:r>
            <a:r>
              <a:rPr lang="ru-RU" sz="28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2987824" y="3310032"/>
            <a:ext cx="5904655" cy="3509343"/>
          </a:xfrm>
          <a:prstGeom prst="rect">
            <a:avLst/>
          </a:prstGeom>
        </p:spPr>
      </p:pic>
    </p:spTree>
    <p:extLst>
      <p:ext uri="{BB962C8B-B14F-4D97-AF65-F5344CB8AC3E}">
        <p14:creationId xmlns:p14="http://schemas.microsoft.com/office/powerpoint/2010/main" val="425357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91680" y="188640"/>
            <a:ext cx="7272808" cy="6408711"/>
          </a:xfrm>
        </p:spPr>
        <p:txBody>
          <a:bodyPr>
            <a:normAutofit fontScale="90000"/>
          </a:bodyPr>
          <a:lstStyle/>
          <a:p>
            <a:pPr algn="just"/>
            <a:r>
              <a:rPr lang="ru-RU" sz="2700" b="1" dirty="0">
                <a:latin typeface="Times New Roman" panose="02020603050405020304" pitchFamily="18" charset="0"/>
                <a:cs typeface="Times New Roman" panose="02020603050405020304" pitchFamily="18" charset="0"/>
              </a:rPr>
              <a:t>Олигополия </a:t>
            </a:r>
            <a:r>
              <a:rPr lang="ru-RU" sz="2700" b="1" dirty="0" err="1">
                <a:latin typeface="Times New Roman" panose="02020603050405020304" pitchFamily="18" charset="0"/>
                <a:cs typeface="Times New Roman" panose="02020603050405020304" pitchFamily="18" charset="0"/>
              </a:rPr>
              <a:t>нарығы</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моделінің</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түрлері</a:t>
            </a:r>
            <a:r>
              <a:rPr lang="ru-RU" sz="2700" b="1" dirty="0">
                <a:latin typeface="Times New Roman" panose="02020603050405020304" pitchFamily="18" charset="0"/>
                <a:cs typeface="Times New Roman" panose="02020603050405020304" pitchFamily="18" charset="0"/>
              </a:rPr>
              <a:t>:</a:t>
            </a:r>
            <a:br>
              <a:rPr lang="ru-RU" sz="2700" b="1" dirty="0">
                <a:latin typeface="Times New Roman" panose="02020603050405020304" pitchFamily="18" charset="0"/>
                <a:cs typeface="Times New Roman" panose="02020603050405020304" pitchFamily="18" charset="0"/>
              </a:rPr>
            </a:br>
            <a:r>
              <a:rPr lang="ru-RU" sz="2700" b="1" dirty="0">
                <a:latin typeface="Times New Roman" panose="02020603050405020304" pitchFamily="18" charset="0"/>
                <a:cs typeface="Times New Roman" panose="02020603050405020304" pitchFamily="18" charset="0"/>
              </a:rPr>
              <a:t> </a:t>
            </a:r>
            <a:br>
              <a:rPr lang="ru-RU" sz="2700" b="1" dirty="0">
                <a:latin typeface="Times New Roman" panose="02020603050405020304" pitchFamily="18" charset="0"/>
                <a:cs typeface="Times New Roman" panose="02020603050405020304" pitchFamily="18" charset="0"/>
              </a:rPr>
            </a:br>
            <a:r>
              <a:rPr lang="ru-RU" sz="2700" b="1" dirty="0">
                <a:latin typeface="Times New Roman" panose="02020603050405020304" pitchFamily="18" charset="0"/>
                <a:cs typeface="Times New Roman" panose="02020603050405020304" pitchFamily="18" charset="0"/>
              </a:rPr>
              <a:t>1. </a:t>
            </a:r>
            <a:r>
              <a:rPr lang="ru-RU" sz="2700" b="1" dirty="0" err="1">
                <a:latin typeface="Times New Roman" panose="02020603050405020304" pitchFamily="18" charset="0"/>
                <a:cs typeface="Times New Roman" panose="02020603050405020304" pitchFamily="18" charset="0"/>
              </a:rPr>
              <a:t>Табиғи</a:t>
            </a:r>
            <a:r>
              <a:rPr lang="ru-RU" sz="2700" b="1" dirty="0">
                <a:latin typeface="Times New Roman" panose="02020603050405020304" pitchFamily="18" charset="0"/>
                <a:cs typeface="Times New Roman" panose="02020603050405020304" pitchFamily="18" charset="0"/>
              </a:rPr>
              <a:t> олигополия </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ұзақ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мерзімдік</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төменгі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орташа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шығындармен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барлық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нарыққа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өнімнің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белгілі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түрін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бірнеше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фирмалардың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сатуымен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ерекшеленетін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олигополияның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түрі</a:t>
            </a:r>
            <a:r>
              <a:rPr lang="ru-RU" sz="2700" dirty="0">
                <a:latin typeface="Times New Roman" panose="02020603050405020304" pitchFamily="18" charset="0"/>
                <a:cs typeface="Times New Roman" panose="02020603050405020304" pitchFamily="18" charset="0"/>
              </a:rPr>
              <a:t>. </a:t>
            </a:r>
            <a:br>
              <a:rPr lang="ru-RU" sz="2700" dirty="0">
                <a:latin typeface="Times New Roman" panose="02020603050405020304" pitchFamily="18" charset="0"/>
                <a:cs typeface="Times New Roman" panose="02020603050405020304" pitchFamily="18" charset="0"/>
              </a:rPr>
            </a:br>
            <a:r>
              <a:rPr lang="ru-RU" sz="2700" b="1" dirty="0">
                <a:latin typeface="Times New Roman" panose="02020603050405020304" pitchFamily="18" charset="0"/>
                <a:cs typeface="Times New Roman" panose="02020603050405020304" pitchFamily="18" charset="0"/>
              </a:rPr>
              <a:t>2. Таза (</a:t>
            </a:r>
            <a:r>
              <a:rPr lang="ru-RU" sz="2700" b="1" dirty="0" err="1">
                <a:latin typeface="Times New Roman" panose="02020603050405020304" pitchFamily="18" charset="0"/>
                <a:cs typeface="Times New Roman" panose="02020603050405020304" pitchFamily="18" charset="0"/>
              </a:rPr>
              <a:t>стандартталған</a:t>
            </a:r>
            <a:r>
              <a:rPr lang="ru-RU" sz="2700" b="1" dirty="0">
                <a:latin typeface="Times New Roman" panose="02020603050405020304" pitchFamily="18" charset="0"/>
                <a:cs typeface="Times New Roman" panose="02020603050405020304" pitchFamily="18" charset="0"/>
              </a:rPr>
              <a:t>) олигополия </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біртекті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стандартты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өнімді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мысалы</a:t>
            </a:r>
            <a:r>
              <a:rPr lang="ru-RU" sz="2700" dirty="0">
                <a:latin typeface="Times New Roman" panose="02020603050405020304" pitchFamily="18" charset="0"/>
                <a:cs typeface="Times New Roman" panose="02020603050405020304" pitchFamily="18" charset="0"/>
              </a:rPr>
              <a:t>, металл, </a:t>
            </a:r>
            <a:r>
              <a:rPr lang="ru-RU" sz="2700" dirty="0" err="1">
                <a:latin typeface="Times New Roman" panose="02020603050405020304" pitchFamily="18" charset="0"/>
                <a:cs typeface="Times New Roman" panose="02020603050405020304" pitchFamily="18" charset="0"/>
              </a:rPr>
              <a:t>шикі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мұнай</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т.б</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өндіруді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жоспарлаған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бірнеше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ірі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фирмалардың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нарықта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әрекет</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етуін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сипаттайтын</a:t>
            </a:r>
            <a:r>
              <a:rPr lang="ru-RU" sz="2700" dirty="0">
                <a:latin typeface="Times New Roman" panose="02020603050405020304" pitchFamily="18" charset="0"/>
                <a:cs typeface="Times New Roman" panose="02020603050405020304" pitchFamily="18" charset="0"/>
              </a:rPr>
              <a:t> олигополия </a:t>
            </a:r>
            <a:r>
              <a:rPr lang="ru-RU" sz="2700" dirty="0" err="1">
                <a:latin typeface="Times New Roman" panose="02020603050405020304" pitchFamily="18" charset="0"/>
                <a:cs typeface="Times New Roman" panose="02020603050405020304" pitchFamily="18" charset="0"/>
              </a:rPr>
              <a:t>нарығының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түрі</a:t>
            </a:r>
            <a:r>
              <a:rPr lang="ru-RU" sz="2700" dirty="0">
                <a:latin typeface="Times New Roman" panose="02020603050405020304" pitchFamily="18" charset="0"/>
                <a:cs typeface="Times New Roman" panose="02020603050405020304" pitchFamily="18" charset="0"/>
              </a:rPr>
              <a:t>. </a:t>
            </a:r>
            <a:br>
              <a:rPr lang="ru-RU" sz="2700" dirty="0">
                <a:latin typeface="Times New Roman" panose="02020603050405020304" pitchFamily="18" charset="0"/>
                <a:cs typeface="Times New Roman" panose="02020603050405020304" pitchFamily="18" charset="0"/>
              </a:rPr>
            </a:br>
            <a:r>
              <a:rPr lang="ru-RU" sz="2700" b="1" dirty="0">
                <a:latin typeface="Times New Roman" panose="02020603050405020304" pitchFamily="18" charset="0"/>
                <a:cs typeface="Times New Roman" panose="02020603050405020304" pitchFamily="18" charset="0"/>
              </a:rPr>
              <a:t>3. </a:t>
            </a:r>
            <a:r>
              <a:rPr lang="ru-RU" sz="2700" b="1" dirty="0" err="1">
                <a:latin typeface="Times New Roman" panose="02020603050405020304" pitchFamily="18" charset="0"/>
                <a:cs typeface="Times New Roman" panose="02020603050405020304" pitchFamily="18" charset="0"/>
              </a:rPr>
              <a:t>Ерекшеленген</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дифференциацияланған</a:t>
            </a:r>
            <a:r>
              <a:rPr lang="ru-RU" sz="2700" b="1" dirty="0">
                <a:latin typeface="Times New Roman" panose="02020603050405020304" pitchFamily="18" charset="0"/>
                <a:cs typeface="Times New Roman" panose="02020603050405020304" pitchFamily="18" charset="0"/>
              </a:rPr>
              <a:t>) олигополия</a:t>
            </a:r>
            <a:r>
              <a:rPr lang="ru-RU" sz="2700" dirty="0">
                <a:latin typeface="Times New Roman" panose="02020603050405020304" pitchFamily="18" charset="0"/>
                <a:cs typeface="Times New Roman" panose="02020603050405020304" pitchFamily="18" charset="0"/>
              </a:rPr>
              <a:t> – </a:t>
            </a:r>
            <a:r>
              <a:rPr lang="ru-RU" sz="2700" dirty="0" err="1">
                <a:latin typeface="Times New Roman" panose="02020603050405020304" pitchFamily="18" charset="0"/>
                <a:cs typeface="Times New Roman" panose="02020603050405020304" pitchFamily="18" charset="0"/>
              </a:rPr>
              <a:t>нарыққа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әртүрлі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ерекшеленген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өнімдерді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мысалы</a:t>
            </a:r>
            <a:r>
              <a:rPr lang="ru-RU" sz="2700" dirty="0">
                <a:latin typeface="Times New Roman" panose="02020603050405020304" pitchFamily="18" charset="0"/>
                <a:cs typeface="Times New Roman" panose="02020603050405020304" pitchFamily="18" charset="0"/>
              </a:rPr>
              <a:t>, автомобиль, </a:t>
            </a:r>
            <a:r>
              <a:rPr lang="ru-RU" sz="2700" dirty="0" err="1">
                <a:latin typeface="Times New Roman" panose="02020603050405020304" pitchFamily="18" charset="0"/>
                <a:cs typeface="Times New Roman" panose="02020603050405020304" pitchFamily="18" charset="0"/>
              </a:rPr>
              <a:t>тұрмыстық</a:t>
            </a:r>
            <a:r>
              <a:rPr lang="ru-RU" sz="2700" dirty="0">
                <a:latin typeface="Times New Roman" panose="02020603050405020304" pitchFamily="18" charset="0"/>
                <a:cs typeface="Times New Roman" panose="02020603050405020304" pitchFamily="18" charset="0"/>
              </a:rPr>
              <a:t> техника, </a:t>
            </a:r>
            <a:r>
              <a:rPr lang="ru-RU" sz="2700" dirty="0" err="1">
                <a:latin typeface="Times New Roman" panose="02020603050405020304" pitchFamily="18" charset="0"/>
                <a:cs typeface="Times New Roman" panose="02020603050405020304" pitchFamily="18" charset="0"/>
              </a:rPr>
              <a:t>т.б</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бірнеше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ірі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фирмалардың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шығарып</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сатуын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сипаттайтын</a:t>
            </a:r>
            <a:r>
              <a:rPr lang="ru-RU" sz="2700" dirty="0">
                <a:latin typeface="Times New Roman" panose="02020603050405020304" pitchFamily="18" charset="0"/>
                <a:cs typeface="Times New Roman" panose="02020603050405020304" pitchFamily="18" charset="0"/>
              </a:rPr>
              <a:t> олигополия </a:t>
            </a:r>
            <a:r>
              <a:rPr lang="ru-RU" sz="2700" dirty="0" err="1">
                <a:latin typeface="Times New Roman" panose="02020603050405020304" pitchFamily="18" charset="0"/>
                <a:cs typeface="Times New Roman" panose="02020603050405020304" pitchFamily="18" charset="0"/>
              </a:rPr>
              <a:t>нарығының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бір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түрі</a:t>
            </a:r>
            <a:r>
              <a:rPr lang="ru-RU" sz="2700" dirty="0">
                <a:latin typeface="Times New Roman" panose="02020603050405020304" pitchFamily="18" charset="0"/>
                <a:cs typeface="Times New Roman" panose="02020603050405020304" pitchFamily="18" charset="0"/>
              </a:rPr>
              <a:t>.</a:t>
            </a:r>
            <a:endParaRPr lang="ru-RU" dirty="0"/>
          </a:p>
        </p:txBody>
      </p:sp>
    </p:spTree>
    <p:extLst>
      <p:ext uri="{BB962C8B-B14F-4D97-AF65-F5344CB8AC3E}">
        <p14:creationId xmlns:p14="http://schemas.microsoft.com/office/powerpoint/2010/main" val="308517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7" y="0"/>
            <a:ext cx="8748464" cy="6741368"/>
          </a:xfrm>
        </p:spPr>
        <p:txBody>
          <a:bodyPr>
            <a:noAutofit/>
          </a:bodyPr>
          <a:lstStyle/>
          <a:p>
            <a:r>
              <a:rPr lang="ru-RU" sz="2800" b="1" i="1" dirty="0">
                <a:latin typeface="Times New Roman" panose="02020603050405020304" pitchFamily="18" charset="0"/>
                <a:cs typeface="Times New Roman" panose="02020603050405020304" pitchFamily="18" charset="0"/>
              </a:rPr>
              <a:t>Олигополия </a:t>
            </a:r>
            <a:r>
              <a:rPr lang="ru-RU" sz="2800" b="1" i="1" dirty="0" err="1">
                <a:latin typeface="Times New Roman" panose="02020603050405020304" pitchFamily="18" charset="0"/>
                <a:cs typeface="Times New Roman" panose="02020603050405020304" pitchFamily="18" charset="0"/>
              </a:rPr>
              <a:t>нарығының</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негізгі</a:t>
            </a: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ерекшеліктері</a:t>
            </a:r>
            <a:r>
              <a:rPr lang="ru-RU" sz="2800" b="1" i="1" dirty="0">
                <a:latin typeface="Times New Roman" panose="02020603050405020304" pitchFamily="18" charset="0"/>
                <a:cs typeface="Times New Roman" panose="02020603050405020304" pitchFamily="18" charset="0"/>
              </a:rPr>
              <a:t>:</a:t>
            </a:r>
            <a:br>
              <a:rPr lang="ru-RU" sz="2800" b="1" i="1" dirty="0">
                <a:latin typeface="Times New Roman" panose="02020603050405020304" pitchFamily="18" charset="0"/>
                <a:cs typeface="Times New Roman" panose="02020603050405020304" pitchFamily="18" charset="0"/>
              </a:rPr>
            </a:br>
            <a:br>
              <a:rPr lang="ru-RU" sz="2800" b="1" i="1"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 </a:t>
            </a:r>
            <a:r>
              <a:rPr lang="ru-RU" sz="2400" dirty="0" err="1">
                <a:latin typeface="Times New Roman" panose="02020603050405020304" pitchFamily="18" charset="0"/>
                <a:cs typeface="Times New Roman" panose="02020603050405020304" pitchFamily="18" charset="0"/>
              </a:rPr>
              <a:t>Нарықта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басым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фирмалар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олардың</a:t>
            </a:r>
            <a:r>
              <a:rPr lang="ru-RU" sz="2400" dirty="0">
                <a:latin typeface="Times New Roman" panose="02020603050405020304" pitchFamily="18" charset="0"/>
                <a:cs typeface="Times New Roman" panose="02020603050405020304" pitchFamily="18" charset="0"/>
              </a:rPr>
              <a:t> саны </a:t>
            </a:r>
            <a:r>
              <a:rPr lang="ru-RU" sz="2400" dirty="0" err="1">
                <a:latin typeface="Times New Roman" panose="02020603050405020304" pitchFamily="18" charset="0"/>
                <a:cs typeface="Times New Roman" panose="02020603050405020304" pitchFamily="18" charset="0"/>
              </a:rPr>
              <a:t>көп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емес</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a:t>
            </a:r>
            <a:r>
              <a:rPr lang="ru-RU" sz="2400" dirty="0" err="1">
                <a:latin typeface="Times New Roman" panose="02020603050405020304" pitchFamily="18" charset="0"/>
                <a:cs typeface="Times New Roman" panose="02020603050405020304" pitchFamily="18" charset="0"/>
              </a:rPr>
              <a:t>Олигополиялық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фирмалардың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нарықтық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үлестері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сондықтан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бағаға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монополиялық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билік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жүргізе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a:t>
            </a:r>
            <a:r>
              <a:rPr lang="ru-RU" sz="2400" dirty="0" err="1">
                <a:latin typeface="Times New Roman" panose="02020603050405020304" pitchFamily="18" charset="0"/>
                <a:cs typeface="Times New Roman" panose="02020603050405020304" pitchFamily="18" charset="0"/>
              </a:rPr>
              <a:t>Осындай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әрбір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фирманың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сұраныс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қисығы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бағытталған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4. </a:t>
            </a:r>
            <a:r>
              <a:rPr lang="ru-RU" sz="2400" dirty="0" err="1">
                <a:latin typeface="Times New Roman" panose="02020603050405020304" pitchFamily="18" charset="0"/>
                <a:cs typeface="Times New Roman" panose="02020603050405020304" pitchFamily="18" charset="0"/>
              </a:rPr>
              <a:t>Олигополиялық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нарықтың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сипаты</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фирмалар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бір-бірімен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тығыз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байланыста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өзара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тәуелділікте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Баға</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өнім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көлемін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анықтағанда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әрбір</a:t>
            </a:r>
            <a:r>
              <a:rPr lang="ru-RU" sz="2400" dirty="0">
                <a:latin typeface="Times New Roman" panose="02020603050405020304" pitchFamily="18" charset="0"/>
                <a:cs typeface="Times New Roman" panose="02020603050405020304" pitchFamily="18" charset="0"/>
              </a:rPr>
              <a:t> фирма </a:t>
            </a:r>
            <a:r>
              <a:rPr lang="ru-RU" sz="2400" dirty="0" err="1">
                <a:latin typeface="Times New Roman" panose="02020603050405020304" pitchFamily="18" charset="0"/>
                <a:cs typeface="Times New Roman" panose="02020603050405020304" pitchFamily="18" charset="0"/>
              </a:rPr>
              <a:t>өзінің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бәсекелестерінің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ықтимал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реакциясын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ескеруге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мәжбүр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5. </a:t>
            </a:r>
            <a:r>
              <a:rPr lang="ru-RU" sz="2400" dirty="0" err="1">
                <a:latin typeface="Times New Roman" panose="02020603050405020304" pitchFamily="18" charset="0"/>
                <a:cs typeface="Times New Roman" panose="02020603050405020304" pitchFamily="18" charset="0"/>
              </a:rPr>
              <a:t>Салаға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фирмалардың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кіруіне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айтарлықтай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кедергілер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қойылады</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21561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63688" y="1844824"/>
            <a:ext cx="6947127" cy="2736303"/>
          </a:xfrm>
        </p:spPr>
        <p:txBody>
          <a:bodyPr>
            <a:normAutofit/>
          </a:bodyPr>
          <a:lstStyle/>
          <a:p>
            <a:pPr algn="ctr"/>
            <a:r>
              <a:rPr lang="ru-RU" sz="2000" b="1" dirty="0" err="1">
                <a:latin typeface="Times New Roman" panose="02020603050405020304" pitchFamily="18" charset="0"/>
                <a:cs typeface="Times New Roman" panose="02020603050405020304" pitchFamily="18" charset="0"/>
              </a:rPr>
              <a:t>Жетілген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бәсеке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жағдайында</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фирманың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өніміне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абсолютті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икемді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сұраныс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қисығы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қисығымен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сәйкес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келеді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кезегінде</a:t>
            </a:r>
            <a:r>
              <a:rPr lang="ru-RU" sz="2000" dirty="0">
                <a:latin typeface="Times New Roman" panose="02020603050405020304" pitchFamily="18" charset="0"/>
                <a:cs typeface="Times New Roman" panose="02020603050405020304" pitchFamily="18" charset="0"/>
              </a:rPr>
              <a:t> фирманы </a:t>
            </a:r>
            <a:r>
              <a:rPr lang="ru-RU" sz="2000" dirty="0" err="1">
                <a:latin typeface="Times New Roman" panose="02020603050405020304" pitchFamily="18" charset="0"/>
                <a:cs typeface="Times New Roman" panose="02020603050405020304" pitchFamily="18" charset="0"/>
              </a:rPr>
              <a:t>нарықтық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басшылыққа</a:t>
            </a:r>
            <a:r>
              <a:rPr lang="ru-RU" sz="2000" dirty="0">
                <a:latin typeface="Times New Roman" panose="02020603050405020304" pitchFamily="18" charset="0"/>
                <a:cs typeface="Times New Roman" panose="02020603050405020304" pitchFamily="18" charset="0"/>
              </a:rPr>
              <a:t> ала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шығарылым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көлемі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туралы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шешім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қабылдауға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итермелейді</a:t>
            </a:r>
            <a:r>
              <a:rPr lang="ru-RU"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0497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188641"/>
            <a:ext cx="7296823" cy="3384376"/>
          </a:xfrm>
        </p:spPr>
        <p:txBody>
          <a:bodyPr>
            <a:noAutofit/>
          </a:bodyPr>
          <a:lstStyle/>
          <a:p>
            <a:pPr algn="ctr"/>
            <a:r>
              <a:rPr lang="ru-RU" sz="2000" b="1" dirty="0">
                <a:latin typeface="Times New Roman" panose="02020603050405020304" pitchFamily="18" charset="0"/>
                <a:cs typeface="Times New Roman" panose="02020603050405020304" pitchFamily="18" charset="0"/>
              </a:rPr>
              <a:t>Монополия </a:t>
            </a:r>
            <a:r>
              <a:rPr lang="ru-RU" sz="2000" b="1" dirty="0" err="1">
                <a:latin typeface="Times New Roman" panose="02020603050405020304" pitchFamily="18" charset="0"/>
                <a:cs typeface="Times New Roman" panose="02020603050405020304" pitchFamily="18" charset="0"/>
              </a:rPr>
              <a:t>жағдайында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фирманың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билік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жүргізуінің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көзі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нарыққа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бақылау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жасай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нарықты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бақылау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көлемін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реттей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отырып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нарықтық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әсер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алады</a:t>
            </a:r>
            <a:br>
              <a:rPr lang="ru-RU" sz="2000" dirty="0">
                <a:latin typeface="Times New Roman" panose="02020603050405020304" pitchFamily="18" charset="0"/>
                <a:cs typeface="Times New Roman" panose="02020603050405020304" pitchFamily="18" charset="0"/>
              </a:rPr>
            </a:br>
            <a:br>
              <a:rPr lang="ru-RU" sz="2000" dirty="0">
                <a:latin typeface="Times New Roman" panose="02020603050405020304" pitchFamily="18" charset="0"/>
                <a:cs typeface="Times New Roman" panose="02020603050405020304" pitchFamily="18" charset="0"/>
              </a:rPr>
            </a:br>
            <a:br>
              <a:rPr lang="ru-RU" sz="2000"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Монополистік</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бәсеке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жағдайында</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фирма </a:t>
            </a:r>
            <a:r>
              <a:rPr lang="ru-RU" sz="2000" dirty="0" err="1">
                <a:latin typeface="Times New Roman" panose="02020603050405020304" pitchFamily="18" charset="0"/>
                <a:cs typeface="Times New Roman" panose="02020603050405020304" pitchFamily="18" charset="0"/>
              </a:rPr>
              <a:t>пайданы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максималдауды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басшылыққа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болса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шығарылым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көлемін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өндірістің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шығындары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табысына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оңтайландыруы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қажет</a:t>
            </a:r>
            <a:r>
              <a:rPr lang="ru-RU" sz="2000" dirty="0">
                <a:latin typeface="Times New Roman" panose="02020603050405020304" pitchFamily="18" charset="0"/>
                <a:cs typeface="Times New Roman" panose="02020603050405020304" pitchFamily="18" charset="0"/>
              </a:rPr>
              <a:t>. </a:t>
            </a:r>
            <a:endParaRPr lang="ru-RU" sz="2000" dirty="0"/>
          </a:p>
        </p:txBody>
      </p:sp>
      <p:sp>
        <p:nvSpPr>
          <p:cNvPr id="3" name="Подзаголовок 2"/>
          <p:cNvSpPr>
            <a:spLocks noGrp="1"/>
          </p:cNvSpPr>
          <p:nvPr>
            <p:ph type="subTitle" idx="1"/>
          </p:nvPr>
        </p:nvSpPr>
        <p:spPr>
          <a:xfrm>
            <a:off x="2267744" y="4402666"/>
            <a:ext cx="6419057" cy="2122678"/>
          </a:xfrm>
        </p:spPr>
        <p:txBody>
          <a:bodyPr>
            <a:normAutofit/>
          </a:bodyPr>
          <a:lstStyle/>
          <a:p>
            <a:pPr algn="ctr"/>
            <a:r>
              <a:rPr lang="ru-RU" sz="2000" b="1" dirty="0">
                <a:latin typeface="Times New Roman" panose="02020603050405020304" pitchFamily="18" charset="0"/>
                <a:cs typeface="Times New Roman" panose="02020603050405020304" pitchFamily="18" charset="0"/>
              </a:rPr>
              <a:t>Олигополия </a:t>
            </a:r>
            <a:r>
              <a:rPr lang="ru-RU" sz="2000" b="1" dirty="0" err="1">
                <a:latin typeface="Times New Roman" panose="02020603050405020304" pitchFamily="18" charset="0"/>
                <a:cs typeface="Times New Roman" panose="02020603050405020304" pitchFamily="18" charset="0"/>
              </a:rPr>
              <a:t>жағдайында</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фирмалар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максималды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болатындай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шығарылым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көлемін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қамтамасыз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етуді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алдына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мақсат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етіп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қояды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Өзара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әрекеттесудің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кооперативтік</a:t>
            </a:r>
            <a:r>
              <a:rPr lang="ru-RU" sz="2000" dirty="0">
                <a:latin typeface="Times New Roman" panose="02020603050405020304" pitchFamily="18" charset="0"/>
                <a:cs typeface="Times New Roman" panose="02020603050405020304" pitchFamily="18" charset="0"/>
              </a:rPr>
              <a:t> стратегия </a:t>
            </a:r>
            <a:r>
              <a:rPr lang="ru-RU" sz="2000" dirty="0" err="1">
                <a:latin typeface="Times New Roman" panose="02020603050405020304" pitchFamily="18" charset="0"/>
                <a:cs typeface="Times New Roman" panose="02020603050405020304" pitchFamily="18" charset="0"/>
              </a:rPr>
              <a:t>формасында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мүмкін</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9749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188641"/>
            <a:ext cx="6947127" cy="648071"/>
          </a:xfrm>
        </p:spPr>
        <p:txBody>
          <a:bodyPr>
            <a:normAutofit/>
          </a:bodyPr>
          <a:lstStyle/>
          <a:p>
            <a:r>
              <a:rPr lang="ru-RU" sz="3600" b="1" dirty="0" err="1">
                <a:latin typeface="Times New Roman" panose="02020603050405020304" pitchFamily="18" charset="0"/>
                <a:cs typeface="Times New Roman" panose="02020603050405020304" pitchFamily="18" charset="0"/>
              </a:rPr>
              <a:t>Монополияға</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қарсы</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саясат</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739673" y="1340768"/>
            <a:ext cx="7404326" cy="4498437"/>
          </a:xfrm>
        </p:spPr>
        <p:txBody>
          <a:bodyPr>
            <a:noAutofit/>
          </a:bodyPr>
          <a:lstStyle/>
          <a:p>
            <a:pPr algn="just"/>
            <a:r>
              <a:rPr lang="ru-RU" sz="2000" b="1" dirty="0">
                <a:latin typeface="Times New Roman" panose="02020603050405020304" pitchFamily="18" charset="0"/>
                <a:cs typeface="Times New Roman" panose="02020603050405020304" pitchFamily="18" charset="0"/>
              </a:rPr>
              <a:t>1. </a:t>
            </a:r>
            <a:r>
              <a:rPr lang="ru-RU" sz="2000" b="1" dirty="0" err="1">
                <a:latin typeface="Times New Roman" panose="02020603050405020304" pitchFamily="18" charset="0"/>
                <a:cs typeface="Times New Roman" panose="02020603050405020304" pitchFamily="18" charset="0"/>
              </a:rPr>
              <a:t>Шерман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заңы</a:t>
            </a:r>
            <a:r>
              <a:rPr lang="ru-RU" sz="2000" b="1" dirty="0">
                <a:latin typeface="Times New Roman" panose="02020603050405020304" pitchFamily="18" charset="0"/>
                <a:cs typeface="Times New Roman" panose="02020603050405020304" pitchFamily="18" charset="0"/>
              </a:rPr>
              <a:t> (1890 ж.).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заңмен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сауданы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құпия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монополизациялауға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тыйым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салынады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туралы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келісімдерге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бақылау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орнатылады</a:t>
            </a:r>
            <a:r>
              <a:rPr lang="ru-RU" sz="2000"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2. </a:t>
            </a:r>
            <a:r>
              <a:rPr lang="ru-RU" sz="2000" b="1" dirty="0" err="1">
                <a:latin typeface="Times New Roman" panose="02020603050405020304" pitchFamily="18" charset="0"/>
                <a:cs typeface="Times New Roman" panose="02020603050405020304" pitchFamily="18" charset="0"/>
              </a:rPr>
              <a:t>Клейтон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заңы</a:t>
            </a:r>
            <a:r>
              <a:rPr lang="ru-RU" sz="2000" b="1" dirty="0">
                <a:latin typeface="Times New Roman" panose="02020603050405020304" pitchFamily="18" charset="0"/>
                <a:cs typeface="Times New Roman" panose="02020603050405020304" pitchFamily="18" charset="0"/>
              </a:rPr>
              <a:t> (1914 ж.).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дискриминацияға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кейбір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жағдайларда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қалыптасқан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бәсекенің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қалыптасқан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ерекшелігіне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белсенділіктің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шектелуіне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бірігудің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түрлеріне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басшылардың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өзара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байласуына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тыйым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салады</a:t>
            </a:r>
            <a:r>
              <a:rPr lang="ru-RU" sz="2000" dirty="0">
                <a:latin typeface="Times New Roman" panose="02020603050405020304" pitchFamily="18" charset="0"/>
                <a:cs typeface="Times New Roman" panose="02020603050405020304" pitchFamily="18" charset="0"/>
              </a:rPr>
              <a:t>.</a:t>
            </a:r>
          </a:p>
          <a:p>
            <a:pPr algn="just"/>
            <a:r>
              <a:rPr lang="ru-RU" sz="2000" b="1" dirty="0">
                <a:latin typeface="Times New Roman" panose="02020603050405020304" pitchFamily="18" charset="0"/>
                <a:cs typeface="Times New Roman" panose="02020603050405020304" pitchFamily="18" charset="0"/>
              </a:rPr>
              <a:t>3. Робинсон-</a:t>
            </a:r>
            <a:r>
              <a:rPr lang="ru-RU" sz="2000" b="1" dirty="0" err="1">
                <a:latin typeface="Times New Roman" panose="02020603050405020304" pitchFamily="18" charset="0"/>
                <a:cs typeface="Times New Roman" panose="02020603050405020304" pitchFamily="18" charset="0"/>
              </a:rPr>
              <a:t>Пэтмэн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заңы</a:t>
            </a:r>
            <a:r>
              <a:rPr lang="ru-RU" sz="2000" b="1" dirty="0">
                <a:latin typeface="Times New Roman" panose="02020603050405020304" pitchFamily="18" charset="0"/>
                <a:cs typeface="Times New Roman" panose="02020603050405020304" pitchFamily="18" charset="0"/>
              </a:rPr>
              <a:t> (1936 ж.).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сауда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іскерлік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белсенділіктің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шектелуіне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соның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ішінде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бағалық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дискриминацияға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тыйым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салады</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57484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9673" y="260649"/>
            <a:ext cx="6947127" cy="5112568"/>
          </a:xfrm>
        </p:spPr>
        <p:txBody>
          <a:bodyPr>
            <a:noAutofit/>
          </a:bodyPr>
          <a:lstStyle/>
          <a:p>
            <a:pPr algn="just"/>
            <a:r>
              <a:rPr lang="ru-RU" sz="2800" dirty="0" err="1">
                <a:latin typeface="Times New Roman" panose="02020603050405020304" pitchFamily="18" charset="0"/>
                <a:cs typeface="Times New Roman" panose="02020603050405020304" pitchFamily="18" charset="0"/>
              </a:rPr>
              <a:t>Антимонополиялық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саясат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айырбасқа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қатысушылардың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арасындағы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қатынастарды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реттеуге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бағытталады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Мұндай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реттеудің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екі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бағыты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алады</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1) </a:t>
            </a:r>
            <a:r>
              <a:rPr lang="ru-RU" sz="2800" dirty="0" err="1">
                <a:latin typeface="Times New Roman" panose="02020603050405020304" pitchFamily="18" charset="0"/>
                <a:cs typeface="Times New Roman" panose="02020603050405020304" pitchFamily="18" charset="0"/>
              </a:rPr>
              <a:t>іскерлік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тәртіптің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әділетсіз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шектеу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немесе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тыйым</a:t>
            </a:r>
            <a:r>
              <a:rPr lang="ru-RU" sz="2800" dirty="0">
                <a:latin typeface="Times New Roman" panose="02020603050405020304" pitchFamily="18" charset="0"/>
                <a:cs typeface="Times New Roman" panose="02020603050405020304" pitchFamily="18" charset="0"/>
              </a:rPr>
              <a:t> салу;</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2) </a:t>
            </a:r>
            <a:r>
              <a:rPr lang="ru-RU" sz="2800" dirty="0" err="1">
                <a:latin typeface="Times New Roman" panose="02020603050405020304" pitchFamily="18" charset="0"/>
                <a:cs typeface="Times New Roman" panose="02020603050405020304" pitchFamily="18" charset="0"/>
              </a:rPr>
              <a:t>бәсекелестік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нарықтық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қалыптастыру</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405770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TM03457496[[fn=Параллакс]]</Template>
  <TotalTime>148</TotalTime>
  <Words>1085</Words>
  <Application>Microsoft Office PowerPoint</Application>
  <PresentationFormat>Экран (4:3)</PresentationFormat>
  <Paragraphs>67</Paragraphs>
  <Slides>19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Corbel</vt:lpstr>
      <vt:lpstr>Times New Roman</vt:lpstr>
      <vt:lpstr>Параллакс</vt:lpstr>
      <vt:lpstr>Презентация PowerPoint</vt:lpstr>
      <vt:lpstr>Қарастырылатын сұрақтар:</vt:lpstr>
      <vt:lpstr>Нарықтық құрылым – бұл фирмалардың салалық нарықта өзара әрекеттесу сипатын анықтайтын және нарықтық тепе-теңдіктің қалыптасу әдістерін көрсететін нарықтық ұйымдастыру белгілерінің жиынтығы.</vt:lpstr>
      <vt:lpstr>Презентация PowerPoint</vt:lpstr>
      <vt:lpstr>Презентация PowerPoint</vt:lpstr>
      <vt:lpstr>Жетілген бәсеке нарығы – нарықтағы бағаға әсер ете алмайтын және оны өзгерте алмайтын, саны өте көп және көлемі жағынан шағын фирмалар жұмыс істейтін нарықтық құрылымның бір типі. </vt:lpstr>
      <vt:lpstr>Презентация PowerPoint</vt:lpstr>
      <vt:lpstr>Жетілмеген бәсеке жағдайында фирмалардың саны шектеулі болып табылады, мұндай нарықтық құрылымдар жетілген бәсеке нарығына қарағанда экономикалық жағынан тиімділігі төмен нарықтар ретінде саналады. </vt:lpstr>
      <vt:lpstr>Жетілмеген бәсекенің негізгі формалары: </vt:lpstr>
      <vt:lpstr>Презентация PowerPoint</vt:lpstr>
      <vt:lpstr>Презентация PowerPoint</vt:lpstr>
      <vt:lpstr>2. Монополистік бәсеке нарығының монополия сияқты қоғам үшін экономикалық тиімсіздікке алып келетін әлеуметтік-экономикалық салдарлары бар.   1.Тауарлар өндірісі үшін ресурстар толық қолданыла алмайды, яғни жоғарыда атап өткеніміздей, артық өндіріс қуаты пайда болады.  2. Тұтынушылар тауарларды төменгі бағамен сатып ала алмайды, яғни оларға қажетті тауарлар тиісті деңгейінде өндірілмейді. 3. Тауарға тұтынушылық сұранысты бейімдеу үшін сол тауарға үнемі ерекшелік беріп жетілдіріп отыру қажет.  4. Тауарға тұтынушылық сұранысты бейімдеу үшін сол тауарға жарнама жасап отыруды қажет етеді.  </vt:lpstr>
      <vt:lpstr>3. Олигополия – шешім қабылдау кезінде өздерінің бәсекелестерінің мүмкін болатын іс-қимылдарын есепке алатын, бір-бірімен өзара тығыз қарым-қатынаста әрекет ететін фирмалардың саны шектеулі және санаулы болып табылатын жетілмеген бәсеке жағдайындағы нарықтық құрылымның бір типі.</vt:lpstr>
      <vt:lpstr>Олигополия нарығы моделінің түрлері:   1. Табиғи олигополия – ұзақ мерзімдік ең төменгі орташа шығындармен барлық нарыққа өнімнің белгілі бір түрін бірнеше фирмалардың сатуымен ерекшеленетін олигополияның бір түрі.  2. Таза (стандартталған) олигополия – біртекті (стандартты) өнімді (мысалы, металл, шикі мұнай, т.б.) өндіруді жоспарлаған бірнеше ірі фирмалардың нарықта әрекет етуін сипаттайтын олигополия нарығының бір түрі.  3. Ерекшеленген (дифференциацияланған) олигополия – нарыққа әртүрлі (ерекшеленген) өнімдерді (мысалы, автомобиль, тұрмыстық техника, т.б.) бірнеше ірі фирмалардың шығарып сатуын сипаттайтын олигополия нарығының бір түрі.</vt:lpstr>
      <vt:lpstr>Олигополия нарығының негізгі ерекшеліктері:  1. Нарықта басым фирмалар болады, олардың саны көп емес; 2. Олигополиялық фирмалардың нарықтық үлестері көп болады, сондықтан бағаға монополиялық билік жүргізе алады; 3. Осындай әрбір фирманың сұраныс қисығы төмен қарай бағытталған болады; 4. Олигополиялық нарықтың басты сипаты – фирмалар бір-бірімен тығыз байланыста және өзара тәуелділікте болады. Баға мен өнім көлемін анықтағанда әрбір фирма өзінің бәсекелестерінің ықтимал реакциясын ескеруге мәжбүр болады; 5. Салаға жаңа фирмалардың кіруіне айтарлықтай кедергілер қойылады.</vt:lpstr>
      <vt:lpstr>Жетілген бәсеке жағдайында фирманың өніміне деген сұраныс абсолютті икемді болып табыла отырып, оның сұраныс қисығы шекті табыс қисығымен сәйкес келеді, бұл өз кезегінде фирманы нарықтық бағаны басшылыққа ала отырып шығарылым көлемі туралы шешім қабылдауға итермелейді. </vt:lpstr>
      <vt:lpstr>Монополия жағдайында фирманың билік жүргізуінің көзі болып нарыққа бақылау жасай алуы табылады, ол нарықты бақылау арқылы өзінің өндіріс көлемін реттей отырып, нарықтық бағаға әсер ете алады   Монополистік бәсеке жағдайында фирма пайданы максималдауды басшылыққа алатын болса, онда ол шығарылым көлемін өндірістің шекті шығындары оның шекті табысына тең болған кезде оңтайландыруы қажет. </vt:lpstr>
      <vt:lpstr>Монополияға қарсы саясат</vt:lpstr>
      <vt:lpstr>Антимонополиялық саясат нарықтық айырбасқа қатысушылардың арасындағы қатынастарды реттеуге бағытталады. Мұндай реттеудің екі бағыты орын алады:   1) іскерлік тәртіптің белгілі бір әділетсіз түрлерін шектеу немесе тыйым салу;   2) бәсекелестік нарықтық құрылымды қалыптастыру.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Professional</cp:lastModifiedBy>
  <cp:revision>18</cp:revision>
  <dcterms:created xsi:type="dcterms:W3CDTF">2015-03-30T14:29:28Z</dcterms:created>
  <dcterms:modified xsi:type="dcterms:W3CDTF">2023-04-17T06:32:54Z</dcterms:modified>
</cp:coreProperties>
</file>